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aleway"/>
      <p:regular r:id="rId19"/>
      <p:bold r:id="rId20"/>
      <p:italic r:id="rId21"/>
      <p:boldItalic r:id="rId22"/>
    </p:embeddedFont>
    <p:embeddedFont>
      <p:font typeface="Roboto"/>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pdk.org" TargetMode="External"/><Relationship Id="rId3" Type="http://schemas.openxmlformats.org/officeDocument/2006/relationships/hyperlink" Target="https://fd.io" TargetMode="External"/><Relationship Id="rId4" Type="http://schemas.openxmlformats.org/officeDocument/2006/relationships/hyperlink" Target="https://danosproject.org" TargetMode="External"/><Relationship Id="rId5" Type="http://schemas.openxmlformats.org/officeDocument/2006/relationships/hyperlink" Target="https://trex-tgn.cisco.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1" Type="http://schemas.openxmlformats.org/officeDocument/2006/relationships/hyperlink" Target="https://ipng.ch/s/articles/2021/05/25/amsterdam.html" TargetMode="External"/><Relationship Id="rId10" Type="http://schemas.openxmlformats.org/officeDocument/2006/relationships/hyperlink" Target="https://ipng.ch/s/articles/2021/05/17/frankfurt.html" TargetMode="External"/><Relationship Id="rId13" Type="http://schemas.openxmlformats.org/officeDocument/2006/relationships/hyperlink" Target="https://ipng.ch/s/articles/2021/06/01/paris.html" TargetMode="External"/><Relationship Id="rId12" Type="http://schemas.openxmlformats.org/officeDocument/2006/relationships/hyperlink" Target="https://ipng.ch/s/articles/2021/05/28/lille.html" TargetMode="External"/><Relationship Id="rId1" Type="http://schemas.openxmlformats.org/officeDocument/2006/relationships/notesMaster" Target="../notesMasters/notesMaster1.xml"/><Relationship Id="rId2" Type="http://schemas.openxmlformats.org/officeDocument/2006/relationships/hyperlink" Target="https://ripe83.ripe.net/archives/video/649/" TargetMode="External"/><Relationship Id="rId3" Type="http://schemas.openxmlformats.org/officeDocument/2006/relationships/hyperlink" Target="https://ipng.ch/s/articles/2021/08/12/vpp-1.html" TargetMode="External"/><Relationship Id="rId4" Type="http://schemas.openxmlformats.org/officeDocument/2006/relationships/hyperlink" Target="https://ipng.ch/s/articles/2021/08/13/vpp-2.html" TargetMode="External"/><Relationship Id="rId9" Type="http://schemas.openxmlformats.org/officeDocument/2006/relationships/hyperlink" Target="https://ipng.ch/s/articles/2021/09/21/vpp-7.html" TargetMode="External"/><Relationship Id="rId14" Type="http://schemas.openxmlformats.org/officeDocument/2006/relationships/hyperlink" Target="https://ipng.ch/s/articles/2021/07/03/geneva.html" TargetMode="External"/><Relationship Id="rId5" Type="http://schemas.openxmlformats.org/officeDocument/2006/relationships/hyperlink" Target="https://ipng.ch/s/articles/2021/08/15/vpp-3.html" TargetMode="External"/><Relationship Id="rId6" Type="http://schemas.openxmlformats.org/officeDocument/2006/relationships/hyperlink" Target="https://ipng.ch/s/articles/2021/08/25/vpp-4.html" TargetMode="External"/><Relationship Id="rId7" Type="http://schemas.openxmlformats.org/officeDocument/2006/relationships/hyperlink" Target="https://ipng.ch/s/articles/2021/09/02/vpp-5.html" TargetMode="External"/><Relationship Id="rId8" Type="http://schemas.openxmlformats.org/officeDocument/2006/relationships/hyperlink" Target="https://ipng.ch/s/articles/2021/09/11/vpp-6.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tel.com/content/www/us/en/io/data-direct-i-o-technology.html" TargetMode="External"/><Relationship Id="rId3" Type="http://schemas.openxmlformats.org/officeDocument/2006/relationships/hyperlink" Target="https://en.wikipedia.org/wiki/Streaming_SIMD_Extensions" TargetMode="External"/><Relationship Id="rId4" Type="http://schemas.openxmlformats.org/officeDocument/2006/relationships/hyperlink" Target="https://en.wikipedia.org/wiki/Advanced_Vector_Extensions#:~:text=Advanced%20Vector%20Extensions%20(AVX%2C%20also,on%20by%20AMD%20with%20the" TargetMode="External"/><Relationship Id="rId5" Type="http://schemas.openxmlformats.org/officeDocument/2006/relationships/hyperlink" Target="https://en.wikipedia.org/wiki/AES_instruction_set" TargetMode="External"/><Relationship Id="rId6" Type="http://schemas.openxmlformats.org/officeDocument/2006/relationships/hyperlink" Target="https://www.intel.com/content/www/us/en/architecture-and-technology/intel-quick-assist-technology-overview.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png.ch/s/articles/2021/08/12/vpp-1.html" TargetMode="External"/><Relationship Id="rId3" Type="http://schemas.openxmlformats.org/officeDocument/2006/relationships/hyperlink" Target="https://ipng.ch/s/articles/2021/08/13/vpp-2.html" TargetMode="External"/><Relationship Id="rId4" Type="http://schemas.openxmlformats.org/officeDocument/2006/relationships/hyperlink" Target="https://ipng.ch/s/articles/2021/08/15/vpp-3.html" TargetMode="External"/><Relationship Id="rId9" Type="http://schemas.openxmlformats.org/officeDocument/2006/relationships/hyperlink" Target="https://gerrit.fd.io/r/c/vpp/+/31122" TargetMode="External"/><Relationship Id="rId5" Type="http://schemas.openxmlformats.org/officeDocument/2006/relationships/hyperlink" Target="https://ipng.ch/s/articles/2021/08/25/vpp-4.html" TargetMode="External"/><Relationship Id="rId6" Type="http://schemas.openxmlformats.org/officeDocument/2006/relationships/hyperlink" Target="https://ipng.ch/s/articles/2021/09/02/vpp-5.html" TargetMode="External"/><Relationship Id="rId7" Type="http://schemas.openxmlformats.org/officeDocument/2006/relationships/hyperlink" Target="https://ipng.ch/s/articles/2021/09/11/vpp-6.html" TargetMode="External"/><Relationship Id="rId8" Type="http://schemas.openxmlformats.org/officeDocument/2006/relationships/hyperlink" Target="https://ipng.ch/s/articles/2021/09/21/vpp-7.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c6fa3c898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c6fa3c8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 for the invite: </a:t>
            </a:r>
            <a:r>
              <a:rPr b="1" lang="en"/>
              <a:t>Frederic Gargula</a:t>
            </a:r>
            <a:endParaRPr b="1"/>
          </a:p>
          <a:p>
            <a:pPr indent="0" lvl="0" marL="0" rtl="0" algn="l">
              <a:spcBef>
                <a:spcPts val="0"/>
              </a:spcBef>
              <a:spcAft>
                <a:spcPts val="0"/>
              </a:spcAft>
              <a:buNone/>
            </a:pPr>
            <a:r>
              <a:rPr lang="en"/>
              <a:t>Thanks for the review: </a:t>
            </a:r>
            <a:r>
              <a:rPr b="1" lang="en"/>
              <a:t>Anastasia Yarmysh</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Pim van Pelt is known for SixXS, a global IPv6 tunnelbroker which ran from 2001-2017. In this journey, he found that kernel routing at scale (many interfaces, many prefixes or many packets/sec) were better handled in userspace than server kernels (either FreeBSD or Linux). Today, Pim operates IPng Networks GmbH, a small internet provider in Zurich, Switzerland. IPng Networks is using software-based off-the-shelf PC routers which will give silicon-based routers a run for their money. In this talk, we will explore Intel's DataPlane Development Kit (</a:t>
            </a:r>
            <a:r>
              <a:rPr lang="en" u="sng">
                <a:solidFill>
                  <a:schemeClr val="hlink"/>
                </a:solidFill>
                <a:hlinkClick r:id="rId2"/>
              </a:rPr>
              <a:t>https://dpdk.org</a:t>
            </a:r>
            <a:r>
              <a:rPr lang="en"/>
              <a:t>), open source dataplane solutions such as VPP (</a:t>
            </a:r>
            <a:r>
              <a:rPr lang="en" u="sng">
                <a:solidFill>
                  <a:schemeClr val="hlink"/>
                </a:solidFill>
                <a:hlinkClick r:id="rId3"/>
              </a:rPr>
              <a:t>https://fd.io</a:t>
            </a:r>
            <a:r>
              <a:rPr lang="en"/>
              <a:t>), DANOS (</a:t>
            </a:r>
            <a:r>
              <a:rPr lang="en" u="sng">
                <a:solidFill>
                  <a:schemeClr val="hlink"/>
                </a:solidFill>
                <a:hlinkClick r:id="rId4"/>
              </a:rPr>
              <a:t>https://danosproject.org</a:t>
            </a:r>
            <a:r>
              <a:rPr lang="en"/>
              <a:t>), DPDK based loadtesting (</a:t>
            </a:r>
            <a:r>
              <a:rPr lang="en" u="sng">
                <a:solidFill>
                  <a:schemeClr val="hlink"/>
                </a:solidFill>
                <a:hlinkClick r:id="rId5"/>
              </a:rPr>
              <a:t>https://trex-tgn.cisco.com</a:t>
            </a:r>
            <a:r>
              <a:rPr lang="en"/>
              <a:t>) and discuss performance benchmarking results from the field.</a:t>
            </a: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32cfb734e1_0_7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32cfb734e1_0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pim@defra0:~$ ip ro | awk '{ print $5 }' | sort | uniq -c | sort -n</a:t>
            </a:r>
            <a:endParaRPr/>
          </a:p>
          <a:p>
            <a:pPr indent="0" lvl="0" marL="0" rtl="0" algn="l">
              <a:spcBef>
                <a:spcPts val="0"/>
              </a:spcBef>
              <a:spcAft>
                <a:spcPts val="0"/>
              </a:spcAft>
              <a:buClr>
                <a:schemeClr val="dk1"/>
              </a:buClr>
              <a:buSzPts val="1100"/>
              <a:buFont typeface="Arial"/>
              <a:buNone/>
            </a:pPr>
            <a:r>
              <a:rPr lang="en"/>
              <a:t>      4 metric</a:t>
            </a:r>
            <a:endParaRPr/>
          </a:p>
          <a:p>
            <a:pPr indent="0" lvl="0" marL="0" rtl="0" algn="l">
              <a:spcBef>
                <a:spcPts val="0"/>
              </a:spcBef>
              <a:spcAft>
                <a:spcPts val="0"/>
              </a:spcAft>
              <a:buClr>
                <a:schemeClr val="dk1"/>
              </a:buClr>
              <a:buSzPts val="1100"/>
              <a:buFont typeface="Arial"/>
              <a:buNone/>
            </a:pPr>
            <a:r>
              <a:rPr lang="en"/>
              <a:t>      7 kernel</a:t>
            </a:r>
            <a:endParaRPr/>
          </a:p>
          <a:p>
            <a:pPr indent="0" lvl="0" marL="0" rtl="0" algn="l">
              <a:spcBef>
                <a:spcPts val="0"/>
              </a:spcBef>
              <a:spcAft>
                <a:spcPts val="0"/>
              </a:spcAft>
              <a:buClr>
                <a:schemeClr val="dk1"/>
              </a:buClr>
              <a:buSzPts val="1100"/>
              <a:buFont typeface="Arial"/>
              <a:buNone/>
            </a:pPr>
            <a:r>
              <a:rPr lang="en"/>
              <a:t>   1447 xe1-2.514</a:t>
            </a:r>
            <a:endParaRPr/>
          </a:p>
          <a:p>
            <a:pPr indent="0" lvl="0" marL="0" rtl="0" algn="l">
              <a:spcBef>
                <a:spcPts val="0"/>
              </a:spcBef>
              <a:spcAft>
                <a:spcPts val="0"/>
              </a:spcAft>
              <a:buClr>
                <a:schemeClr val="dk1"/>
              </a:buClr>
              <a:buSzPts val="1100"/>
              <a:buFont typeface="Arial"/>
              <a:buNone/>
            </a:pPr>
            <a:r>
              <a:rPr lang="en"/>
              <a:t>  19006 xe1-2.516</a:t>
            </a:r>
            <a:endParaRPr/>
          </a:p>
          <a:p>
            <a:pPr indent="0" lvl="0" marL="0" rtl="0" algn="l">
              <a:spcBef>
                <a:spcPts val="0"/>
              </a:spcBef>
              <a:spcAft>
                <a:spcPts val="0"/>
              </a:spcAft>
              <a:buClr>
                <a:schemeClr val="dk1"/>
              </a:buClr>
              <a:buSzPts val="1100"/>
              <a:buFont typeface="Arial"/>
              <a:buNone/>
            </a:pPr>
            <a:r>
              <a:rPr lang="en"/>
              <a:t>  62295 xe1-2.515</a:t>
            </a:r>
            <a:endParaRPr/>
          </a:p>
          <a:p>
            <a:pPr indent="0" lvl="0" marL="0" rtl="0" algn="l">
              <a:spcBef>
                <a:spcPts val="0"/>
              </a:spcBef>
              <a:spcAft>
                <a:spcPts val="0"/>
              </a:spcAft>
              <a:buClr>
                <a:schemeClr val="dk1"/>
              </a:buClr>
              <a:buSzPts val="1100"/>
              <a:buFont typeface="Arial"/>
              <a:buNone/>
            </a:pPr>
            <a:r>
              <a:rPr lang="en"/>
              <a:t>  99881 xe1-0</a:t>
            </a:r>
            <a:endParaRPr/>
          </a:p>
          <a:p>
            <a:pPr indent="0" lvl="0" marL="0" rtl="0" algn="l">
              <a:spcBef>
                <a:spcPts val="0"/>
              </a:spcBef>
              <a:spcAft>
                <a:spcPts val="0"/>
              </a:spcAft>
              <a:buClr>
                <a:schemeClr val="dk1"/>
              </a:buClr>
              <a:buSzPts val="1100"/>
              <a:buFont typeface="Arial"/>
              <a:buNone/>
            </a:pPr>
            <a:r>
              <a:rPr lang="en"/>
              <a:t> 124902 xe1-1</a:t>
            </a:r>
            <a:endParaRPr/>
          </a:p>
          <a:p>
            <a:pPr indent="0" lvl="0" marL="0" rtl="0" algn="l">
              <a:spcBef>
                <a:spcPts val="0"/>
              </a:spcBef>
              <a:spcAft>
                <a:spcPts val="0"/>
              </a:spcAft>
              <a:buClr>
                <a:schemeClr val="dk1"/>
              </a:buClr>
              <a:buSzPts val="1100"/>
              <a:buFont typeface="Arial"/>
              <a:buNone/>
            </a:pPr>
            <a:r>
              <a:rPr lang="en"/>
              <a:t> 156214 xe1-2.503</a:t>
            </a:r>
            <a:endParaRPr/>
          </a:p>
          <a:p>
            <a:pPr indent="0" lvl="0" marL="0" rtl="0" algn="l">
              <a:spcBef>
                <a:spcPts val="0"/>
              </a:spcBef>
              <a:spcAft>
                <a:spcPts val="0"/>
              </a:spcAft>
              <a:buClr>
                <a:schemeClr val="dk1"/>
              </a:buClr>
              <a:buSzPts val="1100"/>
              <a:buFont typeface="Arial"/>
              <a:buNone/>
            </a:pPr>
            <a:r>
              <a:rPr lang="en"/>
              <a:t> 449748 xe1-2.441</a:t>
            </a:r>
            <a:endParaRPr/>
          </a:p>
          <a:p>
            <a:pPr indent="0" lvl="0" marL="0" rtl="0" algn="l">
              <a:spcBef>
                <a:spcPts val="0"/>
              </a:spcBef>
              <a:spcAft>
                <a:spcPts val="0"/>
              </a:spcAft>
              <a:buClr>
                <a:schemeClr val="dk1"/>
              </a:buClr>
              <a:buSzPts val="1100"/>
              <a:buFont typeface="Arial"/>
              <a:buNone/>
            </a:pPr>
            <a:r>
              <a:rPr lang="en"/>
              <a:t>pim@defra0:~$ ip -6 ro | awk '{ print $5 }' | sort | uniq -c | sort -n</a:t>
            </a:r>
            <a:endParaRPr/>
          </a:p>
          <a:p>
            <a:pPr indent="0" lvl="0" marL="0" rtl="0" algn="l">
              <a:spcBef>
                <a:spcPts val="0"/>
              </a:spcBef>
              <a:spcAft>
                <a:spcPts val="0"/>
              </a:spcAft>
              <a:buClr>
                <a:schemeClr val="dk1"/>
              </a:buClr>
              <a:buSzPts val="1100"/>
              <a:buFont typeface="Arial"/>
              <a:buNone/>
            </a:pPr>
            <a:r>
              <a:rPr lang="en"/>
              <a:t>      4 proto</a:t>
            </a:r>
            <a:endParaRPr/>
          </a:p>
          <a:p>
            <a:pPr indent="0" lvl="0" marL="0" rtl="0" algn="l">
              <a:spcBef>
                <a:spcPts val="0"/>
              </a:spcBef>
              <a:spcAft>
                <a:spcPts val="0"/>
              </a:spcAft>
              <a:buClr>
                <a:schemeClr val="dk1"/>
              </a:buClr>
              <a:buSzPts val="1100"/>
              <a:buFont typeface="Arial"/>
              <a:buNone/>
            </a:pPr>
            <a:r>
              <a:rPr lang="en"/>
              <a:t>     18 kernel</a:t>
            </a:r>
            <a:endParaRPr/>
          </a:p>
          <a:p>
            <a:pPr indent="0" lvl="0" marL="0" rtl="0" algn="l">
              <a:spcBef>
                <a:spcPts val="0"/>
              </a:spcBef>
              <a:spcAft>
                <a:spcPts val="0"/>
              </a:spcAft>
              <a:buClr>
                <a:schemeClr val="dk1"/>
              </a:buClr>
              <a:buSzPts val="1100"/>
              <a:buFont typeface="Arial"/>
              <a:buNone/>
            </a:pPr>
            <a:r>
              <a:rPr lang="en"/>
              <a:t>    215 xe1-2.514</a:t>
            </a:r>
            <a:endParaRPr/>
          </a:p>
          <a:p>
            <a:pPr indent="0" lvl="0" marL="0" rtl="0" algn="l">
              <a:spcBef>
                <a:spcPts val="0"/>
              </a:spcBef>
              <a:spcAft>
                <a:spcPts val="0"/>
              </a:spcAft>
              <a:buClr>
                <a:schemeClr val="dk1"/>
              </a:buClr>
              <a:buSzPts val="1100"/>
              <a:buFont typeface="Arial"/>
              <a:buNone/>
            </a:pPr>
            <a:r>
              <a:rPr lang="en"/>
              <a:t>   2998 xe1-2.516</a:t>
            </a:r>
            <a:endParaRPr/>
          </a:p>
          <a:p>
            <a:pPr indent="0" lvl="0" marL="0" rtl="0" algn="l">
              <a:spcBef>
                <a:spcPts val="0"/>
              </a:spcBef>
              <a:spcAft>
                <a:spcPts val="0"/>
              </a:spcAft>
              <a:buClr>
                <a:schemeClr val="dk1"/>
              </a:buClr>
              <a:buSzPts val="1100"/>
              <a:buFont typeface="Arial"/>
              <a:buNone/>
            </a:pPr>
            <a:r>
              <a:rPr lang="en"/>
              <a:t>   7189 xe1-2.515</a:t>
            </a:r>
            <a:endParaRPr/>
          </a:p>
          <a:p>
            <a:pPr indent="0" lvl="0" marL="0" rtl="0" algn="l">
              <a:spcBef>
                <a:spcPts val="0"/>
              </a:spcBef>
              <a:spcAft>
                <a:spcPts val="0"/>
              </a:spcAft>
              <a:buClr>
                <a:schemeClr val="dk1"/>
              </a:buClr>
              <a:buSzPts val="1100"/>
              <a:buFont typeface="Arial"/>
              <a:buNone/>
            </a:pPr>
            <a:r>
              <a:rPr lang="en"/>
              <a:t>  11931 xe1-0</a:t>
            </a:r>
            <a:endParaRPr/>
          </a:p>
          <a:p>
            <a:pPr indent="0" lvl="0" marL="0" rtl="0" algn="l">
              <a:spcBef>
                <a:spcPts val="0"/>
              </a:spcBef>
              <a:spcAft>
                <a:spcPts val="0"/>
              </a:spcAft>
              <a:buClr>
                <a:schemeClr val="dk1"/>
              </a:buClr>
              <a:buSzPts val="1100"/>
              <a:buFont typeface="Arial"/>
              <a:buNone/>
            </a:pPr>
            <a:r>
              <a:rPr lang="en"/>
              <a:t>  18715 xe1-1</a:t>
            </a:r>
            <a:endParaRPr/>
          </a:p>
          <a:p>
            <a:pPr indent="0" lvl="0" marL="0" rtl="0" algn="l">
              <a:spcBef>
                <a:spcPts val="0"/>
              </a:spcBef>
              <a:spcAft>
                <a:spcPts val="0"/>
              </a:spcAft>
              <a:buClr>
                <a:schemeClr val="dk1"/>
              </a:buClr>
              <a:buSzPts val="1100"/>
              <a:buFont typeface="Arial"/>
              <a:buNone/>
            </a:pPr>
            <a:r>
              <a:rPr lang="en"/>
              <a:t>  36801 xe1-2.503</a:t>
            </a:r>
            <a:endParaRPr/>
          </a:p>
          <a:p>
            <a:pPr indent="0" lvl="0" marL="0" rtl="0" algn="l">
              <a:spcBef>
                <a:spcPts val="0"/>
              </a:spcBef>
              <a:spcAft>
                <a:spcPts val="0"/>
              </a:spcAft>
              <a:buClr>
                <a:schemeClr val="dk1"/>
              </a:buClr>
              <a:buSzPts val="1100"/>
              <a:buFont typeface="Arial"/>
              <a:buNone/>
            </a:pPr>
            <a:r>
              <a:rPr lang="en"/>
              <a:t>  72282 xe1-2.441</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32cfb734e1_0_7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32cfb734e1_0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200">
              <a:solidFill>
                <a:srgbClr val="111111"/>
              </a:solidFill>
              <a:highlight>
                <a:srgbClr val="FDFDFD"/>
              </a:highlight>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32cfb734e1_0_39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32cfb734e1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rgbClr val="111111"/>
                </a:solidFill>
                <a:highlight>
                  <a:srgbClr val="FDFDFD"/>
                </a:highlight>
                <a:latin typeface="Lato"/>
                <a:ea typeface="Lato"/>
                <a:cs typeface="Lato"/>
                <a:sym typeface="Lato"/>
              </a:rPr>
              <a:t>A few slides ago, I mentioned that </a:t>
            </a:r>
            <a:r>
              <a:rPr b="1" i="1" lang="en" sz="1200">
                <a:solidFill>
                  <a:srgbClr val="111111"/>
                </a:solidFill>
                <a:highlight>
                  <a:srgbClr val="FDFDFD"/>
                </a:highlight>
                <a:latin typeface="Lato"/>
                <a:ea typeface="Lato"/>
                <a:cs typeface="Lato"/>
                <a:sym typeface="Lato"/>
              </a:rPr>
              <a:t>only local traffic</a:t>
            </a:r>
            <a:r>
              <a:rPr lang="en" sz="1200">
                <a:solidFill>
                  <a:srgbClr val="111111"/>
                </a:solidFill>
                <a:highlight>
                  <a:srgbClr val="FDFDFD"/>
                </a:highlight>
                <a:latin typeface="Lato"/>
                <a:ea typeface="Lato"/>
                <a:cs typeface="Lato"/>
                <a:sym typeface="Lato"/>
              </a:rPr>
              <a:t> is punted into the Linux Interface Pair. This has a profound implication: any traffic </a:t>
            </a:r>
            <a:r>
              <a:rPr i="1" lang="en" sz="1200">
                <a:solidFill>
                  <a:srgbClr val="111111"/>
                </a:solidFill>
                <a:highlight>
                  <a:srgbClr val="FDFDFD"/>
                </a:highlight>
                <a:latin typeface="Lato"/>
                <a:ea typeface="Lato"/>
                <a:cs typeface="Lato"/>
                <a:sym typeface="Lato"/>
              </a:rPr>
              <a:t>seen</a:t>
            </a:r>
            <a:r>
              <a:rPr lang="en" sz="1200">
                <a:solidFill>
                  <a:srgbClr val="111111"/>
                </a:solidFill>
                <a:highlight>
                  <a:srgbClr val="FDFDFD"/>
                </a:highlight>
                <a:latin typeface="Lato"/>
                <a:ea typeface="Lato"/>
                <a:cs typeface="Lato"/>
                <a:sym typeface="Lato"/>
              </a:rPr>
              <a:t> on these devices, is only the traffic that is </a:t>
            </a:r>
            <a:r>
              <a:rPr b="1" i="1" lang="en" sz="1200">
                <a:solidFill>
                  <a:srgbClr val="111111"/>
                </a:solidFill>
                <a:highlight>
                  <a:srgbClr val="FDFDFD"/>
                </a:highlight>
                <a:latin typeface="Lato"/>
                <a:ea typeface="Lato"/>
                <a:cs typeface="Lato"/>
                <a:sym typeface="Lato"/>
              </a:rPr>
              <a:t>destined</a:t>
            </a:r>
            <a:r>
              <a:rPr lang="en" sz="1200">
                <a:solidFill>
                  <a:srgbClr val="111111"/>
                </a:solidFill>
                <a:highlight>
                  <a:srgbClr val="FDFDFD"/>
                </a:highlight>
                <a:latin typeface="Lato"/>
                <a:ea typeface="Lato"/>
                <a:cs typeface="Lato"/>
                <a:sym typeface="Lato"/>
              </a:rPr>
              <a:t> to the machine, not the traffic that is forwarded </a:t>
            </a:r>
            <a:r>
              <a:rPr b="1" i="1" lang="en" sz="1200">
                <a:solidFill>
                  <a:srgbClr val="111111"/>
                </a:solidFill>
                <a:highlight>
                  <a:srgbClr val="FDFDFD"/>
                </a:highlight>
                <a:latin typeface="Lato"/>
                <a:ea typeface="Lato"/>
                <a:cs typeface="Lato"/>
                <a:sym typeface="Lato"/>
              </a:rPr>
              <a:t>through</a:t>
            </a:r>
            <a:r>
              <a:rPr lang="en" sz="1200">
                <a:solidFill>
                  <a:srgbClr val="111111"/>
                </a:solidFill>
                <a:highlight>
                  <a:srgbClr val="FDFDFD"/>
                </a:highlight>
                <a:latin typeface="Lato"/>
                <a:ea typeface="Lato"/>
                <a:cs typeface="Lato"/>
                <a:sym typeface="Lato"/>
              </a:rPr>
              <a:t> </a:t>
            </a:r>
            <a:r>
              <a:rPr b="1" i="1" lang="en" sz="1200">
                <a:solidFill>
                  <a:srgbClr val="111111"/>
                </a:solidFill>
                <a:highlight>
                  <a:srgbClr val="FDFDFD"/>
                </a:highlight>
                <a:latin typeface="Lato"/>
                <a:ea typeface="Lato"/>
                <a:cs typeface="Lato"/>
                <a:sym typeface="Lato"/>
              </a:rPr>
              <a:t>the dataplane</a:t>
            </a:r>
            <a:r>
              <a:rPr lang="en" sz="1200">
                <a:solidFill>
                  <a:srgbClr val="111111"/>
                </a:solidFill>
                <a:highlight>
                  <a:srgbClr val="FDFDFD"/>
                </a:highlight>
                <a:latin typeface="Lato"/>
                <a:ea typeface="Lato"/>
                <a:cs typeface="Lato"/>
                <a:sym typeface="Lato"/>
              </a:rPr>
              <a:t> without being punted (ie. the majority of traffic).</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t/>
            </a:r>
            <a:endParaRPr sz="1200">
              <a:solidFill>
                <a:srgbClr val="111111"/>
              </a:solidFill>
              <a:highlight>
                <a:srgbClr val="FDFDFD"/>
              </a:highlight>
              <a:latin typeface="Lato"/>
              <a:ea typeface="Lato"/>
              <a:cs typeface="Lato"/>
              <a:sym typeface="Lato"/>
            </a:endParaRPr>
          </a:p>
          <a:p>
            <a:pPr indent="-304800" lvl="0" marL="457200" rtl="0" algn="l">
              <a:lnSpc>
                <a:spcPct val="100000"/>
              </a:lnSpc>
              <a:spcBef>
                <a:spcPts val="0"/>
              </a:spcBef>
              <a:spcAft>
                <a:spcPts val="0"/>
              </a:spcAft>
              <a:buClr>
                <a:srgbClr val="111111"/>
              </a:buClr>
              <a:buSzPts val="1200"/>
              <a:buChar char="●"/>
            </a:pPr>
            <a:r>
              <a:rPr b="1" lang="en" sz="1200">
                <a:solidFill>
                  <a:srgbClr val="111111"/>
                </a:solidFill>
                <a:highlight>
                  <a:srgbClr val="FDFDFD"/>
                </a:highlight>
                <a:latin typeface="Lato"/>
                <a:ea typeface="Lato"/>
                <a:cs typeface="Lato"/>
                <a:sym typeface="Lato"/>
              </a:rPr>
              <a:t>VPP’s Stats Segment</a:t>
            </a:r>
            <a:r>
              <a:rPr lang="en" sz="1200">
                <a:solidFill>
                  <a:srgbClr val="111111"/>
                </a:solidFill>
                <a:highlight>
                  <a:srgbClr val="FDFDFD"/>
                </a:highlight>
                <a:latin typeface="Lato"/>
                <a:ea typeface="Lato"/>
                <a:cs typeface="Lato"/>
                <a:sym typeface="Lato"/>
              </a:rPr>
              <a:t> - VPP maintains lots of interesting statistics at runtime - for example for nodes and their activity, but also, importantly, for each interface known to the system. Alright! I find a Python library that allows for this data to be MMAPd and directly read as a dictionary, including some neat aggregation functions (see an example in </a:t>
            </a:r>
            <a:r>
              <a:rPr lang="en" sz="1200">
                <a:solidFill>
                  <a:srgbClr val="111111"/>
                </a:solidFill>
                <a:highlight>
                  <a:srgbClr val="FDFDFD"/>
                </a:highlight>
                <a:latin typeface="Consolas"/>
                <a:ea typeface="Consolas"/>
                <a:cs typeface="Consolas"/>
                <a:sym typeface="Consolas"/>
              </a:rPr>
              <a:t>src/vpp-api/python/vpp_papi/vpp_stats.py</a:t>
            </a:r>
            <a:r>
              <a:rPr lang="en" sz="1200">
                <a:solidFill>
                  <a:srgbClr val="111111"/>
                </a:solidFill>
                <a:highlight>
                  <a:srgbClr val="FDFDFD"/>
                </a:highlight>
                <a:latin typeface="Lato"/>
                <a:ea typeface="Lato"/>
                <a:cs typeface="Lato"/>
                <a:sym typeface="Lato"/>
              </a:rPr>
              <a:t>)</a:t>
            </a:r>
            <a:endParaRPr sz="1200">
              <a:solidFill>
                <a:srgbClr val="111111"/>
              </a:solidFill>
              <a:highlight>
                <a:srgbClr val="FDFDFD"/>
              </a:highlight>
              <a:latin typeface="Lato"/>
              <a:ea typeface="Lato"/>
              <a:cs typeface="Lato"/>
              <a:sym typeface="Lato"/>
            </a:endParaRPr>
          </a:p>
          <a:p>
            <a:pPr indent="-304800" lvl="0" marL="457200" rtl="0" algn="l">
              <a:lnSpc>
                <a:spcPct val="100000"/>
              </a:lnSpc>
              <a:spcBef>
                <a:spcPts val="0"/>
              </a:spcBef>
              <a:spcAft>
                <a:spcPts val="0"/>
              </a:spcAft>
              <a:buClr>
                <a:srgbClr val="111111"/>
              </a:buClr>
              <a:buSzPts val="1200"/>
              <a:buFont typeface="Lato"/>
              <a:buChar char="●"/>
            </a:pPr>
            <a:r>
              <a:rPr b="1" lang="en" sz="1200">
                <a:solidFill>
                  <a:srgbClr val="111111"/>
                </a:solidFill>
                <a:highlight>
                  <a:srgbClr val="FDFDFD"/>
                </a:highlight>
                <a:latin typeface="Lato"/>
                <a:ea typeface="Lato"/>
                <a:cs typeface="Lato"/>
                <a:sym typeface="Lato"/>
              </a:rPr>
              <a:t>VPP’s API - </a:t>
            </a:r>
            <a:r>
              <a:rPr lang="en" sz="1200">
                <a:solidFill>
                  <a:srgbClr val="111111"/>
                </a:solidFill>
                <a:highlight>
                  <a:srgbClr val="FDFDFD"/>
                </a:highlight>
                <a:latin typeface="Lato"/>
                <a:ea typeface="Lato"/>
                <a:cs typeface="Lato"/>
                <a:sym typeface="Lato"/>
              </a:rPr>
              <a:t>In a previous project, I already got a little bit of exposure to the Python API (</a:t>
            </a:r>
            <a:r>
              <a:rPr lang="en" sz="1200">
                <a:solidFill>
                  <a:srgbClr val="111111"/>
                </a:solidFill>
                <a:highlight>
                  <a:srgbClr val="FDFDFD"/>
                </a:highlight>
                <a:latin typeface="Consolas"/>
                <a:ea typeface="Consolas"/>
                <a:cs typeface="Consolas"/>
                <a:sym typeface="Consolas"/>
              </a:rPr>
              <a:t>vpp_papi</a:t>
            </a:r>
            <a:r>
              <a:rPr lang="en" sz="1200">
                <a:solidFill>
                  <a:srgbClr val="111111"/>
                </a:solidFill>
                <a:highlight>
                  <a:srgbClr val="FDFDFD"/>
                </a:highlight>
                <a:latin typeface="Lato"/>
                <a:ea typeface="Lato"/>
                <a:cs typeface="Lato"/>
                <a:sym typeface="Lato"/>
              </a:rPr>
              <a:t>), and it’s pretty straight forward to use. Each API is published in a JSON file in /usr/share/vpp/api/{core,plugins}/ and those can be read by the Python library and exposed to callers. This gives me full programmatic read/write access to the VPP runtime configuration, which is super cool.</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rPr b="1" lang="en" sz="1200">
                <a:solidFill>
                  <a:srgbClr val="111111"/>
                </a:solidFill>
                <a:highlight>
                  <a:srgbClr val="FDFDFD"/>
                </a:highlight>
                <a:latin typeface="Lato"/>
                <a:ea typeface="Lato"/>
                <a:cs typeface="Lato"/>
                <a:sym typeface="Lato"/>
              </a:rPr>
              <a:t>Introducing my SNMP AgentX for VPP:</a:t>
            </a:r>
            <a:endParaRPr b="1"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rPr lang="en" sz="1200">
                <a:solidFill>
                  <a:srgbClr val="111111"/>
                </a:solidFill>
                <a:highlight>
                  <a:srgbClr val="FDFDFD"/>
                </a:highlight>
                <a:latin typeface="Lato"/>
                <a:ea typeface="Lato"/>
                <a:cs typeface="Lato"/>
                <a:sym typeface="Lato"/>
              </a:rPr>
              <a:t>Combining these two things together allows me to build an SNMP AgentX. It connects to VPP's statseg (statistics memory segment) by MMAPing it, so the user running the agent must have read access to /run/vpp/stats.sock. It also connects to VPP's API endpoint, so the user running the agent must have read/write access to /run/vpp/api.sock. Both of these are typically accomplished by running the agent as group vpp.</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 sz="1200">
                <a:solidFill>
                  <a:srgbClr val="111111"/>
                </a:solidFill>
                <a:highlight>
                  <a:srgbClr val="FDFDFD"/>
                </a:highlight>
                <a:latin typeface="Lato"/>
                <a:ea typeface="Lato"/>
                <a:cs typeface="Lato"/>
                <a:sym typeface="Lato"/>
              </a:rPr>
              <a:t>The agent connects to SNMP's agentx socket, which can be either a TCP socket (by default localhost:705), or a unix domain socket (by default /var/agentx/master) the latter being readable only by root. It's preferable to run as unprivileged user, so a TCP socket is preferred (and the default).</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 sz="1200">
                <a:solidFill>
                  <a:srgbClr val="111111"/>
                </a:solidFill>
                <a:highlight>
                  <a:srgbClr val="FDFDFD"/>
                </a:highlight>
                <a:latin typeface="Lato"/>
                <a:ea typeface="Lato"/>
                <a:cs typeface="Lato"/>
                <a:sym typeface="Lato"/>
              </a:rPr>
              <a:t>The agent incorporates a refactored/modified pyagentx. The upstream pyagentx code uses a threadpool and message queue, but it was not very stable. Often, due to lack of proper locking, updaters would overwrite parts of the MIB and as a result, any reads that were ongoing would abruptly be truncated. I refactored the code to be single-threaded, greatly simplifying the design (and eliminating the need for locking).</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t/>
            </a:r>
            <a:endParaRPr sz="1200">
              <a:solidFill>
                <a:srgbClr val="111111"/>
              </a:solidFill>
              <a:highlight>
                <a:srgbClr val="FDFDFD"/>
              </a:highlight>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04a55b4ae6_1_6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04a55b4ae6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32cfb734e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32cfb734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32cfb734e1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32cfb734e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32cfb734e1_0_6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32cfb734e1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I recently renumbered my ISP from AS50869 into AS8298 (of which an exciting step happens today/tomorrow, maybe we can do it live in Berne together!), all while being carried by a European backbone operating VPP and Bird2 but that’s a different story (and a different presentation, please check out my </a:t>
            </a:r>
            <a:r>
              <a:rPr lang="en" sz="1200" u="sng">
                <a:solidFill>
                  <a:schemeClr val="hlink"/>
                </a:solidFill>
                <a:latin typeface="Lato"/>
                <a:ea typeface="Lato"/>
                <a:cs typeface="Lato"/>
                <a:sym typeface="Lato"/>
                <a:hlinkClick r:id="rId2"/>
              </a:rPr>
              <a:t>previous talk</a:t>
            </a:r>
            <a:r>
              <a:rPr lang="en" sz="1200">
                <a:latin typeface="Lato"/>
                <a:ea typeface="Lato"/>
                <a:cs typeface="Lato"/>
                <a:sym typeface="Lato"/>
              </a:rPr>
              <a:t> at RIPE #83). </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rPr lang="en" sz="1200">
                <a:solidFill>
                  <a:schemeClr val="dk1"/>
                </a:solidFill>
                <a:latin typeface="Lato"/>
                <a:ea typeface="Lato"/>
                <a:cs typeface="Lato"/>
                <a:sym typeface="Lato"/>
              </a:rPr>
              <a:t>Back to </a:t>
            </a:r>
            <a:r>
              <a:rPr i="1" lang="en" sz="1200">
                <a:solidFill>
                  <a:schemeClr val="dk1"/>
                </a:solidFill>
                <a:latin typeface="Lato"/>
                <a:ea typeface="Lato"/>
                <a:cs typeface="Lato"/>
                <a:sym typeface="Lato"/>
              </a:rPr>
              <a:t>this</a:t>
            </a:r>
            <a:r>
              <a:rPr lang="en" sz="1200">
                <a:solidFill>
                  <a:schemeClr val="dk1"/>
                </a:solidFill>
                <a:latin typeface="Lato"/>
                <a:ea typeface="Lato"/>
                <a:cs typeface="Lato"/>
                <a:sym typeface="Lato"/>
              </a:rPr>
              <a:t> presentation: I happen to think that the CPUs of today are as powerful or better than the ASICs and FPGAs of a decade ago, if used correctly.  </a:t>
            </a:r>
            <a:endParaRPr sz="1200">
              <a:solidFill>
                <a:schemeClr val="dk1"/>
              </a:solidFill>
              <a:latin typeface="Lato"/>
              <a:ea typeface="Lato"/>
              <a:cs typeface="Lato"/>
              <a:sym typeface="Lato"/>
            </a:endParaRPr>
          </a:p>
          <a:p>
            <a:pPr indent="0" lvl="0" marL="0" rtl="0" algn="l">
              <a:spcBef>
                <a:spcPts val="0"/>
              </a:spcBef>
              <a:spcAft>
                <a:spcPts val="0"/>
              </a:spcAft>
              <a:buNone/>
            </a:pPr>
            <a:r>
              <a:rPr lang="en" sz="1200">
                <a:latin typeface="Lato"/>
                <a:ea typeface="Lato"/>
                <a:cs typeface="Lato"/>
                <a:sym typeface="Lato"/>
              </a:rPr>
              <a:t>I’ve worked a fair bit with DPDK and VPP to enable my little basement ISP to gain 100Mpps of forwarding capacity at a fraction of the cost of commercial silicon based vendors. This talk is an in-depth review of the work I’ve done to enable VPP to be driven by any </a:t>
            </a:r>
            <a:r>
              <a:rPr i="1" lang="en" sz="1200">
                <a:latin typeface="Lato"/>
                <a:ea typeface="Lato"/>
                <a:cs typeface="Lato"/>
                <a:sym typeface="Lato"/>
              </a:rPr>
              <a:t>Netlink</a:t>
            </a:r>
            <a:r>
              <a:rPr lang="en" sz="1200">
                <a:latin typeface="Lato"/>
                <a:ea typeface="Lato"/>
                <a:cs typeface="Lato"/>
                <a:sym typeface="Lato"/>
              </a:rPr>
              <a:t> capable controlplane (Bird, FRR, OpenBGP, et cetera). </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304800" lvl="0" marL="457200" rtl="0" algn="l">
              <a:lnSpc>
                <a:spcPct val="115000"/>
              </a:lnSpc>
              <a:spcBef>
                <a:spcPts val="0"/>
              </a:spcBef>
              <a:spcAft>
                <a:spcPts val="0"/>
              </a:spcAft>
              <a:buClr>
                <a:srgbClr val="111111"/>
              </a:buClr>
              <a:buSzPts val="1200"/>
              <a:buFont typeface="Lato"/>
              <a:buChar char="●"/>
            </a:pPr>
            <a:r>
              <a:rPr lang="en" sz="1200">
                <a:solidFill>
                  <a:srgbClr val="2A7AE2"/>
                </a:solidFill>
                <a:highlight>
                  <a:srgbClr val="FDFDFD"/>
                </a:highlight>
                <a:uFill>
                  <a:noFill/>
                </a:uFill>
                <a:latin typeface="Lato"/>
                <a:ea typeface="Lato"/>
                <a:cs typeface="Lato"/>
                <a:sym typeface="Lato"/>
                <a:hlinkClick r:id="rId3">
                  <a:extLst>
                    <a:ext uri="{A12FA001-AC4F-418D-AE19-62706E023703}">
                      <ahyp:hlinkClr val="tx"/>
                    </a:ext>
                  </a:extLst>
                </a:hlinkClick>
              </a:rPr>
              <a:t>VPP Linux CP - Part1 (2021-08-12)</a:t>
            </a:r>
            <a:endParaRPr sz="1200">
              <a:solidFill>
                <a:srgbClr val="2A7AE2"/>
              </a:solidFill>
              <a:highlight>
                <a:srgbClr val="FDFDFD"/>
              </a:highlight>
              <a:latin typeface="Lato"/>
              <a:ea typeface="Lato"/>
              <a:cs typeface="Lato"/>
              <a:sym typeface="Lato"/>
            </a:endParaRPr>
          </a:p>
          <a:p>
            <a:pPr indent="-304800" lvl="0" marL="457200" rtl="0" algn="l">
              <a:lnSpc>
                <a:spcPct val="115000"/>
              </a:lnSpc>
              <a:spcBef>
                <a:spcPts val="0"/>
              </a:spcBef>
              <a:spcAft>
                <a:spcPts val="0"/>
              </a:spcAft>
              <a:buClr>
                <a:srgbClr val="111111"/>
              </a:buClr>
              <a:buSzPts val="1200"/>
              <a:buFont typeface="Lato"/>
              <a:buChar char="●"/>
            </a:pPr>
            <a:r>
              <a:rPr lang="en" sz="1200">
                <a:solidFill>
                  <a:srgbClr val="2A7AE2"/>
                </a:solidFill>
                <a:highlight>
                  <a:srgbClr val="FDFDFD"/>
                </a:highlight>
                <a:uFill>
                  <a:noFill/>
                </a:uFill>
                <a:latin typeface="Lato"/>
                <a:ea typeface="Lato"/>
                <a:cs typeface="Lato"/>
                <a:sym typeface="Lato"/>
                <a:hlinkClick r:id="rId4">
                  <a:extLst>
                    <a:ext uri="{A12FA001-AC4F-418D-AE19-62706E023703}">
                      <ahyp:hlinkClr val="tx"/>
                    </a:ext>
                  </a:extLst>
                </a:hlinkClick>
              </a:rPr>
              <a:t>VPP Linux CP - Part2 (2021-08-13)</a:t>
            </a:r>
            <a:endParaRPr sz="1200">
              <a:solidFill>
                <a:srgbClr val="2A7AE2"/>
              </a:solidFill>
              <a:highlight>
                <a:srgbClr val="FDFDFD"/>
              </a:highlight>
              <a:latin typeface="Lato"/>
              <a:ea typeface="Lato"/>
              <a:cs typeface="Lato"/>
              <a:sym typeface="Lato"/>
            </a:endParaRPr>
          </a:p>
          <a:p>
            <a:pPr indent="-304800" lvl="0" marL="457200" rtl="0" algn="l">
              <a:lnSpc>
                <a:spcPct val="115000"/>
              </a:lnSpc>
              <a:spcBef>
                <a:spcPts val="0"/>
              </a:spcBef>
              <a:spcAft>
                <a:spcPts val="0"/>
              </a:spcAft>
              <a:buClr>
                <a:srgbClr val="111111"/>
              </a:buClr>
              <a:buSzPts val="1200"/>
              <a:buFont typeface="Lato"/>
              <a:buChar char="●"/>
            </a:pPr>
            <a:r>
              <a:rPr lang="en" sz="1200">
                <a:solidFill>
                  <a:srgbClr val="2A7AE2"/>
                </a:solidFill>
                <a:highlight>
                  <a:srgbClr val="FDFDFD"/>
                </a:highlight>
                <a:uFill>
                  <a:noFill/>
                </a:uFill>
                <a:latin typeface="Lato"/>
                <a:ea typeface="Lato"/>
                <a:cs typeface="Lato"/>
                <a:sym typeface="Lato"/>
                <a:hlinkClick r:id="rId5">
                  <a:extLst>
                    <a:ext uri="{A12FA001-AC4F-418D-AE19-62706E023703}">
                      <ahyp:hlinkClr val="tx"/>
                    </a:ext>
                  </a:extLst>
                </a:hlinkClick>
              </a:rPr>
              <a:t>VPP Linux CP - Part3 (2021-08-15)</a:t>
            </a:r>
            <a:endParaRPr sz="1200">
              <a:solidFill>
                <a:srgbClr val="2A7AE2"/>
              </a:solidFill>
              <a:highlight>
                <a:srgbClr val="FDFDFD"/>
              </a:highlight>
              <a:latin typeface="Lato"/>
              <a:ea typeface="Lato"/>
              <a:cs typeface="Lato"/>
              <a:sym typeface="Lato"/>
            </a:endParaRPr>
          </a:p>
          <a:p>
            <a:pPr indent="-304800" lvl="0" marL="457200" rtl="0" algn="l">
              <a:lnSpc>
                <a:spcPct val="115000"/>
              </a:lnSpc>
              <a:spcBef>
                <a:spcPts val="0"/>
              </a:spcBef>
              <a:spcAft>
                <a:spcPts val="0"/>
              </a:spcAft>
              <a:buClr>
                <a:srgbClr val="111111"/>
              </a:buClr>
              <a:buSzPts val="1200"/>
              <a:buFont typeface="Lato"/>
              <a:buChar char="●"/>
            </a:pPr>
            <a:r>
              <a:rPr lang="en" sz="1200">
                <a:solidFill>
                  <a:srgbClr val="2A7AE2"/>
                </a:solidFill>
                <a:highlight>
                  <a:srgbClr val="FDFDFD"/>
                </a:highlight>
                <a:uFill>
                  <a:noFill/>
                </a:uFill>
                <a:latin typeface="Lato"/>
                <a:ea typeface="Lato"/>
                <a:cs typeface="Lato"/>
                <a:sym typeface="Lato"/>
                <a:hlinkClick r:id="rId6">
                  <a:extLst>
                    <a:ext uri="{A12FA001-AC4F-418D-AE19-62706E023703}">
                      <ahyp:hlinkClr val="tx"/>
                    </a:ext>
                  </a:extLst>
                </a:hlinkClick>
              </a:rPr>
              <a:t>VPP Linux CP - Part4 (2021-08-25)</a:t>
            </a:r>
            <a:endParaRPr sz="1200">
              <a:solidFill>
                <a:srgbClr val="2A7AE2"/>
              </a:solidFill>
              <a:highlight>
                <a:srgbClr val="FDFDFD"/>
              </a:highlight>
              <a:latin typeface="Lato"/>
              <a:ea typeface="Lato"/>
              <a:cs typeface="Lato"/>
              <a:sym typeface="Lato"/>
            </a:endParaRPr>
          </a:p>
          <a:p>
            <a:pPr indent="-304800" lvl="0" marL="457200" rtl="0" algn="l">
              <a:lnSpc>
                <a:spcPct val="115000"/>
              </a:lnSpc>
              <a:spcBef>
                <a:spcPts val="0"/>
              </a:spcBef>
              <a:spcAft>
                <a:spcPts val="0"/>
              </a:spcAft>
              <a:buClr>
                <a:srgbClr val="111111"/>
              </a:buClr>
              <a:buSzPts val="1200"/>
              <a:buFont typeface="Lato"/>
              <a:buChar char="●"/>
            </a:pPr>
            <a:r>
              <a:rPr lang="en" sz="1200">
                <a:solidFill>
                  <a:srgbClr val="2A7AE2"/>
                </a:solidFill>
                <a:highlight>
                  <a:srgbClr val="FDFDFD"/>
                </a:highlight>
                <a:uFill>
                  <a:noFill/>
                </a:uFill>
                <a:latin typeface="Lato"/>
                <a:ea typeface="Lato"/>
                <a:cs typeface="Lato"/>
                <a:sym typeface="Lato"/>
                <a:hlinkClick r:id="rId7">
                  <a:extLst>
                    <a:ext uri="{A12FA001-AC4F-418D-AE19-62706E023703}">
                      <ahyp:hlinkClr val="tx"/>
                    </a:ext>
                  </a:extLst>
                </a:hlinkClick>
              </a:rPr>
              <a:t>VPP Linux CP - Part5 (2021-09-02)</a:t>
            </a:r>
            <a:endParaRPr sz="1200">
              <a:solidFill>
                <a:srgbClr val="2A7AE2"/>
              </a:solidFill>
              <a:highlight>
                <a:srgbClr val="FDFDFD"/>
              </a:highlight>
              <a:latin typeface="Lato"/>
              <a:ea typeface="Lato"/>
              <a:cs typeface="Lato"/>
              <a:sym typeface="Lato"/>
            </a:endParaRPr>
          </a:p>
          <a:p>
            <a:pPr indent="-304800" lvl="0" marL="457200" rtl="0" algn="l">
              <a:lnSpc>
                <a:spcPct val="115000"/>
              </a:lnSpc>
              <a:spcBef>
                <a:spcPts val="0"/>
              </a:spcBef>
              <a:spcAft>
                <a:spcPts val="0"/>
              </a:spcAft>
              <a:buClr>
                <a:srgbClr val="111111"/>
              </a:buClr>
              <a:buSzPts val="1200"/>
              <a:buFont typeface="Lato"/>
              <a:buChar char="●"/>
            </a:pPr>
            <a:r>
              <a:rPr lang="en" sz="1200">
                <a:solidFill>
                  <a:srgbClr val="2A7AE2"/>
                </a:solidFill>
                <a:highlight>
                  <a:srgbClr val="FDFDFD"/>
                </a:highlight>
                <a:uFill>
                  <a:noFill/>
                </a:uFill>
                <a:latin typeface="Lato"/>
                <a:ea typeface="Lato"/>
                <a:cs typeface="Lato"/>
                <a:sym typeface="Lato"/>
                <a:hlinkClick r:id="rId8">
                  <a:extLst>
                    <a:ext uri="{A12FA001-AC4F-418D-AE19-62706E023703}">
                      <ahyp:hlinkClr val="tx"/>
                    </a:ext>
                  </a:extLst>
                </a:hlinkClick>
              </a:rPr>
              <a:t>VPP Linux CP - Part6 (2021-09-11)</a:t>
            </a:r>
            <a:endParaRPr sz="1200">
              <a:solidFill>
                <a:srgbClr val="2A7AE2"/>
              </a:solidFill>
              <a:highlight>
                <a:srgbClr val="FDFDFD"/>
              </a:highlight>
              <a:latin typeface="Lato"/>
              <a:ea typeface="Lato"/>
              <a:cs typeface="Lato"/>
              <a:sym typeface="Lato"/>
            </a:endParaRPr>
          </a:p>
          <a:p>
            <a:pPr indent="-304800" lvl="0" marL="457200" rtl="0" algn="l">
              <a:lnSpc>
                <a:spcPct val="115000"/>
              </a:lnSpc>
              <a:spcBef>
                <a:spcPts val="0"/>
              </a:spcBef>
              <a:spcAft>
                <a:spcPts val="0"/>
              </a:spcAft>
              <a:buClr>
                <a:srgbClr val="111111"/>
              </a:buClr>
              <a:buSzPts val="1200"/>
              <a:buFont typeface="Lato"/>
              <a:buChar char="●"/>
            </a:pPr>
            <a:r>
              <a:rPr lang="en" sz="1200">
                <a:solidFill>
                  <a:srgbClr val="2A7AE2"/>
                </a:solidFill>
                <a:highlight>
                  <a:srgbClr val="FDFDFD"/>
                </a:highlight>
                <a:uFill>
                  <a:noFill/>
                </a:uFill>
                <a:latin typeface="Lato"/>
                <a:ea typeface="Lato"/>
                <a:cs typeface="Lato"/>
                <a:sym typeface="Lato"/>
                <a:hlinkClick r:id="rId9">
                  <a:extLst>
                    <a:ext uri="{A12FA001-AC4F-418D-AE19-62706E023703}">
                      <ahyp:hlinkClr val="tx"/>
                    </a:ext>
                  </a:extLst>
                </a:hlinkClick>
              </a:rPr>
              <a:t>VPP Linux CP - Part7 (2021-09-21)</a:t>
            </a:r>
            <a:endParaRPr sz="1200">
              <a:solidFill>
                <a:srgbClr val="2A7AE2"/>
              </a:solidFill>
              <a:highlight>
                <a:srgbClr val="FDFDFD"/>
              </a:highlight>
              <a:latin typeface="Lato"/>
              <a:ea typeface="Lato"/>
              <a:cs typeface="Lato"/>
              <a:sym typeface="Lato"/>
            </a:endParaRPr>
          </a:p>
          <a:p>
            <a:pPr indent="0" lvl="0" marL="0" rtl="0" algn="l">
              <a:spcBef>
                <a:spcPts val="2200"/>
              </a:spcBef>
              <a:spcAft>
                <a:spcPts val="0"/>
              </a:spcAft>
              <a:buNone/>
            </a:pPr>
            <a:r>
              <a:rPr lang="en" sz="1200">
                <a:solidFill>
                  <a:schemeClr val="dk1"/>
                </a:solidFill>
                <a:latin typeface="Lato"/>
                <a:ea typeface="Lato"/>
                <a:cs typeface="Lato"/>
                <a:sym typeface="Lato"/>
              </a:rPr>
              <a:t>*) OK the </a:t>
            </a:r>
            <a:r>
              <a:rPr i="1" lang="en" sz="1200">
                <a:solidFill>
                  <a:schemeClr val="dk1"/>
                </a:solidFill>
                <a:latin typeface="Lato"/>
                <a:ea typeface="Lato"/>
                <a:cs typeface="Lato"/>
                <a:sym typeface="Lato"/>
              </a:rPr>
              <a:t>FLAP</a:t>
            </a:r>
            <a:r>
              <a:rPr lang="en" sz="1200">
                <a:solidFill>
                  <a:schemeClr val="dk1"/>
                </a:solidFill>
                <a:latin typeface="Lato"/>
                <a:ea typeface="Lato"/>
                <a:cs typeface="Lato"/>
                <a:sym typeface="Lato"/>
              </a:rPr>
              <a:t> stands for Frankfurt, </a:t>
            </a:r>
            <a:r>
              <a:rPr b="1" i="1" lang="en" sz="1200">
                <a:solidFill>
                  <a:schemeClr val="dk1"/>
                </a:solidFill>
                <a:latin typeface="Lato"/>
                <a:ea typeface="Lato"/>
                <a:cs typeface="Lato"/>
                <a:sym typeface="Lato"/>
              </a:rPr>
              <a:t>Lille</a:t>
            </a:r>
            <a:r>
              <a:rPr lang="en" sz="1200">
                <a:solidFill>
                  <a:schemeClr val="dk1"/>
                </a:solidFill>
                <a:latin typeface="Lato"/>
                <a:ea typeface="Lato"/>
                <a:cs typeface="Lato"/>
                <a:sym typeface="Lato"/>
              </a:rPr>
              <a:t>, Amsterdam and Paris in my case - deployment articles below:</a:t>
            </a:r>
            <a:endParaRPr sz="1200">
              <a:solidFill>
                <a:schemeClr val="dk1"/>
              </a:solidFill>
              <a:latin typeface="Lato"/>
              <a:ea typeface="Lato"/>
              <a:cs typeface="Lato"/>
              <a:sym typeface="Lato"/>
            </a:endParaRPr>
          </a:p>
          <a:p>
            <a:pPr indent="0" lvl="0" marL="0" rtl="0" algn="l">
              <a:spcBef>
                <a:spcPts val="0"/>
              </a:spcBef>
              <a:spcAft>
                <a:spcPts val="0"/>
              </a:spcAft>
              <a:buNone/>
            </a:pPr>
            <a:r>
              <a:t/>
            </a:r>
            <a:endParaRPr sz="1200">
              <a:solidFill>
                <a:schemeClr val="dk1"/>
              </a:solidFill>
              <a:latin typeface="Lato"/>
              <a:ea typeface="Lato"/>
              <a:cs typeface="Lato"/>
              <a:sym typeface="Lato"/>
            </a:endParaRPr>
          </a:p>
          <a:p>
            <a:pPr indent="-304800" lvl="0" marL="457200" rtl="0" algn="l">
              <a:lnSpc>
                <a:spcPct val="115000"/>
              </a:lnSpc>
              <a:spcBef>
                <a:spcPts val="0"/>
              </a:spcBef>
              <a:spcAft>
                <a:spcPts val="0"/>
              </a:spcAft>
              <a:buClr>
                <a:srgbClr val="111111"/>
              </a:buClr>
              <a:buSzPts val="1200"/>
              <a:buFont typeface="Lato"/>
              <a:buChar char="●"/>
            </a:pPr>
            <a:r>
              <a:rPr lang="en" sz="1200">
                <a:solidFill>
                  <a:srgbClr val="2A7AE2"/>
                </a:solidFill>
                <a:highlight>
                  <a:srgbClr val="FDFDFD"/>
                </a:highlight>
                <a:uFill>
                  <a:noFill/>
                </a:uFill>
                <a:latin typeface="Lato"/>
                <a:ea typeface="Lato"/>
                <a:cs typeface="Lato"/>
                <a:sym typeface="Lato"/>
                <a:hlinkClick r:id="rId10">
                  <a:extLst>
                    <a:ext uri="{A12FA001-AC4F-418D-AE19-62706E023703}">
                      <ahyp:hlinkClr val="tx"/>
                    </a:ext>
                  </a:extLst>
                </a:hlinkClick>
              </a:rPr>
              <a:t>IPng arrives in Frankfurt (2021-05-17)</a:t>
            </a:r>
            <a:endParaRPr sz="1200">
              <a:solidFill>
                <a:srgbClr val="2A7AE2"/>
              </a:solidFill>
              <a:highlight>
                <a:srgbClr val="FDFDFD"/>
              </a:highlight>
              <a:latin typeface="Lato"/>
              <a:ea typeface="Lato"/>
              <a:cs typeface="Lato"/>
              <a:sym typeface="Lato"/>
            </a:endParaRPr>
          </a:p>
          <a:p>
            <a:pPr indent="-304800" lvl="0" marL="457200" rtl="0" algn="l">
              <a:lnSpc>
                <a:spcPct val="115000"/>
              </a:lnSpc>
              <a:spcBef>
                <a:spcPts val="0"/>
              </a:spcBef>
              <a:spcAft>
                <a:spcPts val="0"/>
              </a:spcAft>
              <a:buClr>
                <a:srgbClr val="111111"/>
              </a:buClr>
              <a:buSzPts val="1200"/>
              <a:buFont typeface="Lato"/>
              <a:buChar char="●"/>
            </a:pPr>
            <a:r>
              <a:rPr lang="en" sz="1200">
                <a:solidFill>
                  <a:srgbClr val="2A7AE2"/>
                </a:solidFill>
                <a:highlight>
                  <a:srgbClr val="FDFDFD"/>
                </a:highlight>
                <a:uFill>
                  <a:noFill/>
                </a:uFill>
                <a:latin typeface="Lato"/>
                <a:ea typeface="Lato"/>
                <a:cs typeface="Lato"/>
                <a:sym typeface="Lato"/>
                <a:hlinkClick r:id="rId11">
                  <a:extLst>
                    <a:ext uri="{A12FA001-AC4F-418D-AE19-62706E023703}">
                      <ahyp:hlinkClr val="tx"/>
                    </a:ext>
                  </a:extLst>
                </a:hlinkClick>
              </a:rPr>
              <a:t>IPng arrives in Amsterdam (2021-05-25)</a:t>
            </a:r>
            <a:endParaRPr sz="1200">
              <a:solidFill>
                <a:srgbClr val="2A7AE2"/>
              </a:solidFill>
              <a:highlight>
                <a:srgbClr val="FDFDFD"/>
              </a:highlight>
              <a:latin typeface="Lato"/>
              <a:ea typeface="Lato"/>
              <a:cs typeface="Lato"/>
              <a:sym typeface="Lato"/>
            </a:endParaRPr>
          </a:p>
          <a:p>
            <a:pPr indent="-304800" lvl="0" marL="457200" rtl="0" algn="l">
              <a:lnSpc>
                <a:spcPct val="115000"/>
              </a:lnSpc>
              <a:spcBef>
                <a:spcPts val="0"/>
              </a:spcBef>
              <a:spcAft>
                <a:spcPts val="0"/>
              </a:spcAft>
              <a:buClr>
                <a:srgbClr val="111111"/>
              </a:buClr>
              <a:buSzPts val="1200"/>
              <a:buFont typeface="Lato"/>
              <a:buChar char="●"/>
            </a:pPr>
            <a:r>
              <a:rPr lang="en" sz="1200">
                <a:solidFill>
                  <a:srgbClr val="2A7AE2"/>
                </a:solidFill>
                <a:highlight>
                  <a:srgbClr val="FDFDFD"/>
                </a:highlight>
                <a:uFill>
                  <a:noFill/>
                </a:uFill>
                <a:latin typeface="Lato"/>
                <a:ea typeface="Lato"/>
                <a:cs typeface="Lato"/>
                <a:sym typeface="Lato"/>
                <a:hlinkClick r:id="rId12">
                  <a:extLst>
                    <a:ext uri="{A12FA001-AC4F-418D-AE19-62706E023703}">
                      <ahyp:hlinkClr val="tx"/>
                    </a:ext>
                  </a:extLst>
                </a:hlinkClick>
              </a:rPr>
              <a:t>IPng arrives in Lille (2021-05-28)</a:t>
            </a:r>
            <a:endParaRPr sz="1200">
              <a:solidFill>
                <a:srgbClr val="2A7AE2"/>
              </a:solidFill>
              <a:highlight>
                <a:srgbClr val="FDFDFD"/>
              </a:highlight>
              <a:latin typeface="Lato"/>
              <a:ea typeface="Lato"/>
              <a:cs typeface="Lato"/>
              <a:sym typeface="Lato"/>
            </a:endParaRPr>
          </a:p>
          <a:p>
            <a:pPr indent="-304800" lvl="0" marL="457200" rtl="0" algn="l">
              <a:lnSpc>
                <a:spcPct val="115000"/>
              </a:lnSpc>
              <a:spcBef>
                <a:spcPts val="0"/>
              </a:spcBef>
              <a:spcAft>
                <a:spcPts val="0"/>
              </a:spcAft>
              <a:buClr>
                <a:srgbClr val="111111"/>
              </a:buClr>
              <a:buSzPts val="1200"/>
              <a:buFont typeface="Lato"/>
              <a:buChar char="●"/>
            </a:pPr>
            <a:r>
              <a:rPr lang="en" sz="1200">
                <a:solidFill>
                  <a:srgbClr val="2A7AE2"/>
                </a:solidFill>
                <a:highlight>
                  <a:srgbClr val="FDFDFD"/>
                </a:highlight>
                <a:uFill>
                  <a:noFill/>
                </a:uFill>
                <a:latin typeface="Lato"/>
                <a:ea typeface="Lato"/>
                <a:cs typeface="Lato"/>
                <a:sym typeface="Lato"/>
                <a:hlinkClick r:id="rId13">
                  <a:extLst>
                    <a:ext uri="{A12FA001-AC4F-418D-AE19-62706E023703}">
                      <ahyp:hlinkClr val="tx"/>
                    </a:ext>
                  </a:extLst>
                </a:hlinkClick>
              </a:rPr>
              <a:t>IPng arrives in Paris (2021-06-01)</a:t>
            </a:r>
            <a:endParaRPr sz="1200">
              <a:solidFill>
                <a:srgbClr val="2A7AE2"/>
              </a:solidFill>
              <a:highlight>
                <a:srgbClr val="FDFDFD"/>
              </a:highlight>
              <a:latin typeface="Lato"/>
              <a:ea typeface="Lato"/>
              <a:cs typeface="Lato"/>
              <a:sym typeface="Lato"/>
            </a:endParaRPr>
          </a:p>
          <a:p>
            <a:pPr indent="-304800" lvl="0" marL="457200" rtl="0" algn="l">
              <a:lnSpc>
                <a:spcPct val="115000"/>
              </a:lnSpc>
              <a:spcBef>
                <a:spcPts val="0"/>
              </a:spcBef>
              <a:spcAft>
                <a:spcPts val="0"/>
              </a:spcAft>
              <a:buClr>
                <a:srgbClr val="111111"/>
              </a:buClr>
              <a:buSzPts val="1200"/>
              <a:buFont typeface="Lato"/>
              <a:buChar char="●"/>
            </a:pPr>
            <a:r>
              <a:rPr lang="en" sz="1200">
                <a:solidFill>
                  <a:srgbClr val="2A7AE2"/>
                </a:solidFill>
                <a:highlight>
                  <a:srgbClr val="FDFDFD"/>
                </a:highlight>
                <a:uFill>
                  <a:noFill/>
                </a:uFill>
                <a:latin typeface="Lato"/>
                <a:ea typeface="Lato"/>
                <a:cs typeface="Lato"/>
                <a:sym typeface="Lato"/>
                <a:hlinkClick r:id="rId14">
                  <a:extLst>
                    <a:ext uri="{A12FA001-AC4F-418D-AE19-62706E023703}">
                      <ahyp:hlinkClr val="tx"/>
                    </a:ext>
                  </a:extLst>
                </a:hlinkClick>
              </a:rPr>
              <a:t>IPng arrives in Geneva (2021-07-03)</a:t>
            </a:r>
            <a:endParaRPr sz="1200">
              <a:solidFill>
                <a:srgbClr val="2A7AE2"/>
              </a:solidFill>
              <a:highlight>
                <a:srgbClr val="FDFDFD"/>
              </a:highlight>
              <a:latin typeface="Lato"/>
              <a:ea typeface="Lato"/>
              <a:cs typeface="Lato"/>
              <a:sym typeface="Lato"/>
            </a:endParaRPr>
          </a:p>
          <a:p>
            <a:pPr indent="0" lvl="0" marL="0" rtl="0" algn="l">
              <a:spcBef>
                <a:spcPts val="2200"/>
              </a:spcBef>
              <a:spcAft>
                <a:spcPts val="0"/>
              </a:spcAft>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32cfb734e1_0_6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32cfb734e1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rgbClr val="111111"/>
                </a:solidFill>
                <a:highlight>
                  <a:srgbClr val="FDFDFD"/>
                </a:highlight>
                <a:latin typeface="Lato"/>
                <a:ea typeface="Lato"/>
                <a:cs typeface="Lato"/>
                <a:sym typeface="Lato"/>
              </a:rPr>
              <a:t>VPP is all about processing packets </a:t>
            </a:r>
            <a:r>
              <a:rPr b="1" lang="en" sz="1200">
                <a:solidFill>
                  <a:srgbClr val="111111"/>
                </a:solidFill>
                <a:highlight>
                  <a:srgbClr val="FDFDFD"/>
                </a:highlight>
                <a:latin typeface="Lato"/>
                <a:ea typeface="Lato"/>
                <a:cs typeface="Lato"/>
                <a:sym typeface="Lato"/>
              </a:rPr>
              <a:t>wicked fast, </a:t>
            </a:r>
            <a:r>
              <a:rPr lang="en" sz="1200">
                <a:solidFill>
                  <a:srgbClr val="111111"/>
                </a:solidFill>
                <a:highlight>
                  <a:srgbClr val="FDFDFD"/>
                </a:highlight>
                <a:latin typeface="Lato"/>
                <a:ea typeface="Lato"/>
                <a:cs typeface="Lato"/>
                <a:sym typeface="Lato"/>
              </a:rPr>
              <a:t>and it uses underlying </a:t>
            </a:r>
            <a:r>
              <a:rPr b="1" lang="en" sz="1200">
                <a:solidFill>
                  <a:srgbClr val="111111"/>
                </a:solidFill>
                <a:highlight>
                  <a:srgbClr val="FDFDFD"/>
                </a:highlight>
                <a:latin typeface="Lato"/>
                <a:ea typeface="Lato"/>
                <a:cs typeface="Lato"/>
                <a:sym typeface="Lato"/>
              </a:rPr>
              <a:t>DPDK</a:t>
            </a:r>
            <a:r>
              <a:rPr lang="en" sz="1200">
                <a:solidFill>
                  <a:srgbClr val="111111"/>
                </a:solidFill>
                <a:highlight>
                  <a:srgbClr val="FDFDFD"/>
                </a:highlight>
                <a:latin typeface="Lato"/>
                <a:ea typeface="Lato"/>
                <a:cs typeface="Lato"/>
                <a:sym typeface="Lato"/>
              </a:rPr>
              <a:t> and silicon offloading where available:</a:t>
            </a:r>
            <a:endParaRPr sz="1200">
              <a:solidFill>
                <a:srgbClr val="111111"/>
              </a:solidFill>
              <a:highlight>
                <a:srgbClr val="FDFDFD"/>
              </a:highlight>
              <a:latin typeface="Lato"/>
              <a:ea typeface="Lato"/>
              <a:cs typeface="Lato"/>
              <a:sym typeface="Lato"/>
            </a:endParaRPr>
          </a:p>
          <a:p>
            <a:pPr indent="-304800" lvl="0" marL="457200" rtl="0" algn="l">
              <a:spcBef>
                <a:spcPts val="200"/>
              </a:spcBef>
              <a:spcAft>
                <a:spcPts val="0"/>
              </a:spcAft>
              <a:buClr>
                <a:srgbClr val="111111"/>
              </a:buClr>
              <a:buSzPts val="1200"/>
              <a:buFont typeface="Lato"/>
              <a:buChar char="●"/>
            </a:pPr>
            <a:r>
              <a:rPr lang="en" sz="1200">
                <a:solidFill>
                  <a:srgbClr val="111111"/>
                </a:solidFill>
                <a:highlight>
                  <a:srgbClr val="FDFDFD"/>
                </a:highlight>
                <a:latin typeface="Lato"/>
                <a:ea typeface="Lato"/>
                <a:cs typeface="Lato"/>
                <a:sym typeface="Lato"/>
              </a:rPr>
              <a:t>In the previous slide we learned that it takes ~70ns to access main memory – not much time to do work if the CPU is sitting around, waiting for memory access.</a:t>
            </a:r>
            <a:endParaRPr sz="1200">
              <a:solidFill>
                <a:srgbClr val="111111"/>
              </a:solidFill>
              <a:highlight>
                <a:srgbClr val="FDFDFD"/>
              </a:highlight>
              <a:latin typeface="Lato"/>
              <a:ea typeface="Lato"/>
              <a:cs typeface="Lato"/>
              <a:sym typeface="Lato"/>
            </a:endParaRPr>
          </a:p>
          <a:p>
            <a:pPr indent="-304800" lvl="0" marL="457200" rtl="0" algn="l">
              <a:lnSpc>
                <a:spcPct val="100000"/>
              </a:lnSpc>
              <a:spcBef>
                <a:spcPts val="200"/>
              </a:spcBef>
              <a:spcAft>
                <a:spcPts val="0"/>
              </a:spcAft>
              <a:buClr>
                <a:srgbClr val="111111"/>
              </a:buClr>
              <a:buSzPts val="1200"/>
              <a:buFont typeface="Raleway"/>
              <a:buChar char="●"/>
            </a:pPr>
            <a:r>
              <a:rPr lang="en" sz="1200">
                <a:solidFill>
                  <a:srgbClr val="111111"/>
                </a:solidFill>
                <a:highlight>
                  <a:srgbClr val="FDFDFD"/>
                </a:highlight>
                <a:latin typeface="Lato"/>
                <a:ea typeface="Lato"/>
                <a:cs typeface="Lato"/>
                <a:sym typeface="Lato"/>
              </a:rPr>
              <a:t>At 10Gbit Ethernet, 64 byte packets can arrive at a maximum rate of 14.88Mpps – that’s </a:t>
            </a:r>
            <a:r>
              <a:rPr b="1" lang="en" sz="1200">
                <a:solidFill>
                  <a:srgbClr val="111111"/>
                </a:solidFill>
                <a:highlight>
                  <a:srgbClr val="FDFDFD"/>
                </a:highlight>
                <a:latin typeface="Lato"/>
                <a:ea typeface="Lato"/>
                <a:cs typeface="Lato"/>
                <a:sym typeface="Lato"/>
              </a:rPr>
              <a:t>67nsec</a:t>
            </a:r>
            <a:r>
              <a:rPr lang="en" sz="1200">
                <a:solidFill>
                  <a:srgbClr val="111111"/>
                </a:solidFill>
                <a:highlight>
                  <a:srgbClr val="FDFDFD"/>
                </a:highlight>
                <a:latin typeface="Lato"/>
                <a:ea typeface="Lato"/>
                <a:cs typeface="Lato"/>
                <a:sym typeface="Lato"/>
              </a:rPr>
              <a:t> per packet.</a:t>
            </a:r>
            <a:endParaRPr sz="1200">
              <a:solidFill>
                <a:srgbClr val="111111"/>
              </a:solidFill>
              <a:highlight>
                <a:srgbClr val="FDFDFD"/>
              </a:highlight>
              <a:latin typeface="Lato"/>
              <a:ea typeface="Lato"/>
              <a:cs typeface="Lato"/>
              <a:sym typeface="Lato"/>
            </a:endParaRPr>
          </a:p>
          <a:p>
            <a:pPr indent="-304800" lvl="0" marL="457200" rtl="0" algn="l">
              <a:lnSpc>
                <a:spcPct val="100000"/>
              </a:lnSpc>
              <a:spcBef>
                <a:spcPts val="200"/>
              </a:spcBef>
              <a:spcAft>
                <a:spcPts val="0"/>
              </a:spcAft>
              <a:buClr>
                <a:srgbClr val="111111"/>
              </a:buClr>
              <a:buSzPts val="1200"/>
              <a:buFont typeface="Lato"/>
              <a:buChar char="●"/>
            </a:pPr>
            <a:r>
              <a:rPr lang="en" sz="1200">
                <a:solidFill>
                  <a:srgbClr val="111111"/>
                </a:solidFill>
                <a:highlight>
                  <a:srgbClr val="FDFDFD"/>
                </a:highlight>
                <a:latin typeface="Lato"/>
                <a:ea typeface="Lato"/>
                <a:cs typeface="Lato"/>
                <a:sym typeface="Lato"/>
              </a:rPr>
              <a:t>With 2GHz CPU core each clock cycle is 0.5nsec – that’s 134 clock cycles per packet.</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200"/>
              </a:spcBef>
              <a:spcAft>
                <a:spcPts val="0"/>
              </a:spcAft>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200"/>
              </a:spcBef>
              <a:spcAft>
                <a:spcPts val="0"/>
              </a:spcAft>
              <a:buNone/>
            </a:pPr>
            <a:r>
              <a:rPr lang="en" sz="1200">
                <a:solidFill>
                  <a:srgbClr val="111111"/>
                </a:solidFill>
                <a:highlight>
                  <a:srgbClr val="FDFDFD"/>
                </a:highlight>
                <a:latin typeface="Lato"/>
                <a:ea typeface="Lato"/>
                <a:cs typeface="Lato"/>
                <a:sym typeface="Lato"/>
              </a:rPr>
              <a:t>The best way to speed things up, is to limit use of main memory, and instead read our packets and necessary data/code into the CPU’s data cache. A few tricks we can use:</a:t>
            </a:r>
            <a:endParaRPr sz="1200">
              <a:solidFill>
                <a:srgbClr val="111111"/>
              </a:solidFill>
              <a:highlight>
                <a:srgbClr val="FDFDFD"/>
              </a:highlight>
              <a:latin typeface="Lato"/>
              <a:ea typeface="Lato"/>
              <a:cs typeface="Lato"/>
              <a:sym typeface="Lato"/>
            </a:endParaRPr>
          </a:p>
          <a:p>
            <a:pPr indent="-304800" lvl="0" marL="457200" rtl="0" algn="l">
              <a:lnSpc>
                <a:spcPct val="100000"/>
              </a:lnSpc>
              <a:spcBef>
                <a:spcPts val="200"/>
              </a:spcBef>
              <a:spcAft>
                <a:spcPts val="0"/>
              </a:spcAft>
              <a:buClr>
                <a:srgbClr val="111111"/>
              </a:buClr>
              <a:buSzPts val="1200"/>
              <a:buFont typeface="Lato"/>
              <a:buChar char="●"/>
            </a:pPr>
            <a:r>
              <a:rPr lang="en" sz="1200">
                <a:solidFill>
                  <a:srgbClr val="111111"/>
                </a:solidFill>
                <a:highlight>
                  <a:srgbClr val="FDFDFD"/>
                </a:highlight>
                <a:latin typeface="Lato"/>
                <a:ea typeface="Lato"/>
                <a:cs typeface="Lato"/>
                <a:sym typeface="Lato"/>
              </a:rPr>
              <a:t>We can pre-fetch our (small) code routines that do specific things (like dpdk-input, ethernet-input, ip4-input or ip4-lookup or ethernet-output) into the CPU’s instruction cache; the first packet will incur this overhead to read this stuff into the CPU’s cache, but the second and further packets will not need memory at all. </a:t>
            </a:r>
            <a:endParaRPr sz="1200">
              <a:solidFill>
                <a:srgbClr val="111111"/>
              </a:solidFill>
              <a:highlight>
                <a:srgbClr val="FDFDFD"/>
              </a:highlight>
              <a:latin typeface="Lato"/>
              <a:ea typeface="Lato"/>
              <a:cs typeface="Lato"/>
              <a:sym typeface="Lato"/>
            </a:endParaRPr>
          </a:p>
          <a:p>
            <a:pPr indent="-304800" lvl="1" marL="914400" rtl="0" algn="l">
              <a:spcBef>
                <a:spcPts val="200"/>
              </a:spcBef>
              <a:spcAft>
                <a:spcPts val="0"/>
              </a:spcAft>
              <a:buClr>
                <a:srgbClr val="111111"/>
              </a:buClr>
              <a:buSzPts val="1200"/>
              <a:buFont typeface="Lato"/>
              <a:buChar char="○"/>
            </a:pPr>
            <a:r>
              <a:rPr lang="en" sz="1200">
                <a:solidFill>
                  <a:srgbClr val="111111"/>
                </a:solidFill>
                <a:highlight>
                  <a:srgbClr val="FDFDFD"/>
                </a:highlight>
                <a:latin typeface="Lato"/>
                <a:ea typeface="Lato"/>
                <a:cs typeface="Lato"/>
                <a:sym typeface="Lato"/>
              </a:rPr>
              <a:t>Node dispatch functions typically comprise &lt;250  lines of code</a:t>
            </a:r>
            <a:endParaRPr sz="1200">
              <a:solidFill>
                <a:srgbClr val="111111"/>
              </a:solidFill>
              <a:highlight>
                <a:srgbClr val="FDFDFD"/>
              </a:highlight>
              <a:latin typeface="Lato"/>
              <a:ea typeface="Lato"/>
              <a:cs typeface="Lato"/>
              <a:sym typeface="Lato"/>
            </a:endParaRPr>
          </a:p>
          <a:p>
            <a:pPr indent="-304800" lvl="1" marL="914400" rtl="0" algn="l">
              <a:spcBef>
                <a:spcPts val="200"/>
              </a:spcBef>
              <a:spcAft>
                <a:spcPts val="0"/>
              </a:spcAft>
              <a:buClr>
                <a:srgbClr val="111111"/>
              </a:buClr>
              <a:buSzPts val="1200"/>
              <a:buFont typeface="Lato"/>
              <a:buChar char="○"/>
            </a:pPr>
            <a:r>
              <a:rPr lang="en" sz="1200">
                <a:solidFill>
                  <a:srgbClr val="111111"/>
                </a:solidFill>
                <a:highlight>
                  <a:srgbClr val="FDFDFD"/>
                </a:highlight>
                <a:latin typeface="Lato"/>
                <a:ea typeface="Lato"/>
                <a:cs typeface="Lato"/>
                <a:sym typeface="Lato"/>
              </a:rPr>
              <a:t>First choice: the function fits in the L1 I-cache</a:t>
            </a:r>
            <a:endParaRPr sz="1200">
              <a:solidFill>
                <a:srgbClr val="111111"/>
              </a:solidFill>
              <a:highlight>
                <a:srgbClr val="FDFDFD"/>
              </a:highlight>
              <a:latin typeface="Lato"/>
              <a:ea typeface="Lato"/>
              <a:cs typeface="Lato"/>
              <a:sym typeface="Lato"/>
            </a:endParaRPr>
          </a:p>
          <a:p>
            <a:pPr indent="-304800" lvl="1" marL="914400" rtl="0" algn="l">
              <a:spcBef>
                <a:spcPts val="200"/>
              </a:spcBef>
              <a:spcAft>
                <a:spcPts val="0"/>
              </a:spcAft>
              <a:buClr>
                <a:srgbClr val="111111"/>
              </a:buClr>
              <a:buSzPts val="1200"/>
              <a:buFont typeface="Lato"/>
              <a:buChar char="○"/>
            </a:pPr>
            <a:r>
              <a:rPr lang="en" sz="1200">
                <a:solidFill>
                  <a:srgbClr val="111111"/>
                </a:solidFill>
                <a:highlight>
                  <a:srgbClr val="FDFDFD"/>
                </a:highlight>
                <a:latin typeface="Lato"/>
                <a:ea typeface="Lato"/>
                <a:cs typeface="Lato"/>
                <a:sym typeface="Lato"/>
              </a:rPr>
              <a:t>Second choice: multiple foreach_vector_element passes, improving branch prediction</a:t>
            </a:r>
            <a:endParaRPr sz="1200">
              <a:solidFill>
                <a:srgbClr val="111111"/>
              </a:solidFill>
              <a:highlight>
                <a:srgbClr val="FDFDFD"/>
              </a:highlight>
              <a:latin typeface="Lato"/>
              <a:ea typeface="Lato"/>
              <a:cs typeface="Lato"/>
              <a:sym typeface="Lato"/>
            </a:endParaRPr>
          </a:p>
          <a:p>
            <a:pPr indent="-304800" lvl="1" marL="914400" rtl="0" algn="l">
              <a:spcBef>
                <a:spcPts val="200"/>
              </a:spcBef>
              <a:spcAft>
                <a:spcPts val="0"/>
              </a:spcAft>
              <a:buClr>
                <a:srgbClr val="111111"/>
              </a:buClr>
              <a:buSzPts val="1200"/>
              <a:buFont typeface="Lato"/>
              <a:buChar char="○"/>
            </a:pPr>
            <a:r>
              <a:rPr lang="en" sz="1200">
                <a:solidFill>
                  <a:srgbClr val="111111"/>
                </a:solidFill>
                <a:highlight>
                  <a:srgbClr val="FDFDFD"/>
                </a:highlight>
                <a:latin typeface="Lato"/>
                <a:ea typeface="Lato"/>
                <a:cs typeface="Lato"/>
                <a:sym typeface="Lato"/>
              </a:rPr>
              <a:t>Third choice: use multiple nodes</a:t>
            </a:r>
            <a:endParaRPr sz="1200">
              <a:solidFill>
                <a:srgbClr val="111111"/>
              </a:solidFill>
              <a:highlight>
                <a:srgbClr val="FDFDFD"/>
              </a:highlight>
              <a:latin typeface="Lato"/>
              <a:ea typeface="Lato"/>
              <a:cs typeface="Lato"/>
              <a:sym typeface="Lato"/>
            </a:endParaRPr>
          </a:p>
          <a:p>
            <a:pPr indent="-304800" lvl="0" marL="457200" rtl="0" algn="l">
              <a:spcBef>
                <a:spcPts val="200"/>
              </a:spcBef>
              <a:spcAft>
                <a:spcPts val="0"/>
              </a:spcAft>
              <a:buClr>
                <a:srgbClr val="111111"/>
              </a:buClr>
              <a:buSzPts val="1200"/>
              <a:buFont typeface="Lato"/>
              <a:buChar char="●"/>
            </a:pPr>
            <a:r>
              <a:rPr lang="en" sz="1200">
                <a:solidFill>
                  <a:srgbClr val="111111"/>
                </a:solidFill>
                <a:highlight>
                  <a:srgbClr val="FDFDFD"/>
                </a:highlight>
                <a:latin typeface="Lato"/>
                <a:ea typeface="Lato"/>
                <a:cs typeface="Lato"/>
                <a:sym typeface="Lato"/>
              </a:rPr>
              <a:t>In modern CPUs, we can use so-called Data Direct IO [</a:t>
            </a:r>
            <a:r>
              <a:rPr lang="en" sz="1200" u="sng">
                <a:solidFill>
                  <a:schemeClr val="hlink"/>
                </a:solidFill>
                <a:highlight>
                  <a:srgbClr val="FDFDFD"/>
                </a:highlight>
                <a:latin typeface="Lato"/>
                <a:ea typeface="Lato"/>
                <a:cs typeface="Lato"/>
                <a:sym typeface="Lato"/>
                <a:hlinkClick r:id="rId2"/>
              </a:rPr>
              <a:t>ref</a:t>
            </a:r>
            <a:r>
              <a:rPr lang="en" sz="1200">
                <a:solidFill>
                  <a:srgbClr val="111111"/>
                </a:solidFill>
                <a:highlight>
                  <a:srgbClr val="FDFDFD"/>
                </a:highlight>
                <a:latin typeface="Lato"/>
                <a:ea typeface="Lato"/>
                <a:cs typeface="Lato"/>
                <a:sym typeface="Lato"/>
              </a:rPr>
              <a:t>], which allows the PCIe device to inject its data </a:t>
            </a:r>
            <a:r>
              <a:rPr i="1" lang="en" sz="1200">
                <a:solidFill>
                  <a:srgbClr val="111111"/>
                </a:solidFill>
                <a:highlight>
                  <a:srgbClr val="FDFDFD"/>
                </a:highlight>
                <a:latin typeface="Lato"/>
                <a:ea typeface="Lato"/>
                <a:cs typeface="Lato"/>
                <a:sym typeface="Lato"/>
              </a:rPr>
              <a:t>directly into the data cache</a:t>
            </a:r>
            <a:r>
              <a:rPr lang="en" sz="1200">
                <a:solidFill>
                  <a:srgbClr val="111111"/>
                </a:solidFill>
                <a:highlight>
                  <a:srgbClr val="FDFDFD"/>
                </a:highlight>
                <a:latin typeface="Lato"/>
                <a:ea typeface="Lato"/>
                <a:cs typeface="Lato"/>
                <a:sym typeface="Lato"/>
              </a:rPr>
              <a:t>. </a:t>
            </a:r>
            <a:endParaRPr sz="1200">
              <a:solidFill>
                <a:srgbClr val="111111"/>
              </a:solidFill>
              <a:highlight>
                <a:srgbClr val="FDFDFD"/>
              </a:highlight>
              <a:latin typeface="Lato"/>
              <a:ea typeface="Lato"/>
              <a:cs typeface="Lato"/>
              <a:sym typeface="Lato"/>
            </a:endParaRPr>
          </a:p>
          <a:p>
            <a:pPr indent="-304800" lvl="0" marL="457200" rtl="0" algn="l">
              <a:lnSpc>
                <a:spcPct val="100000"/>
              </a:lnSpc>
              <a:spcBef>
                <a:spcPts val="200"/>
              </a:spcBef>
              <a:spcAft>
                <a:spcPts val="0"/>
              </a:spcAft>
              <a:buClr>
                <a:srgbClr val="111111"/>
              </a:buClr>
              <a:buSzPts val="1200"/>
              <a:buFont typeface="Lato"/>
              <a:buChar char="●"/>
            </a:pPr>
            <a:r>
              <a:rPr lang="en" sz="1200">
                <a:solidFill>
                  <a:srgbClr val="111111"/>
                </a:solidFill>
                <a:highlight>
                  <a:srgbClr val="FDFDFD"/>
                </a:highlight>
                <a:latin typeface="Lato"/>
                <a:ea typeface="Lato"/>
                <a:cs typeface="Lato"/>
                <a:sym typeface="Lato"/>
              </a:rPr>
              <a:t>Some vector CPU instructions like Streaming Single Instruction Multiple Data Extensions (SSE) [</a:t>
            </a:r>
            <a:r>
              <a:rPr lang="en" sz="1200" u="sng">
                <a:solidFill>
                  <a:schemeClr val="hlink"/>
                </a:solidFill>
                <a:highlight>
                  <a:srgbClr val="FDFDFD"/>
                </a:highlight>
                <a:latin typeface="Lato"/>
                <a:ea typeface="Lato"/>
                <a:cs typeface="Lato"/>
                <a:sym typeface="Lato"/>
                <a:hlinkClick r:id="rId3"/>
              </a:rPr>
              <a:t>ref</a:t>
            </a:r>
            <a:r>
              <a:rPr lang="en" sz="1200">
                <a:solidFill>
                  <a:srgbClr val="111111"/>
                </a:solidFill>
                <a:highlight>
                  <a:srgbClr val="FDFDFD"/>
                </a:highlight>
                <a:latin typeface="Lato"/>
                <a:ea typeface="Lato"/>
                <a:cs typeface="Lato"/>
                <a:sym typeface="Lato"/>
              </a:rPr>
              <a:t>] or Advanced Vector Extensions (AVX, also known as Sandy Bridge New Extensions) [</a:t>
            </a:r>
            <a:r>
              <a:rPr lang="en" sz="1200" u="sng">
                <a:solidFill>
                  <a:schemeClr val="hlink"/>
                </a:solidFill>
                <a:highlight>
                  <a:srgbClr val="FDFDFD"/>
                </a:highlight>
                <a:latin typeface="Lato"/>
                <a:ea typeface="Lato"/>
                <a:cs typeface="Lato"/>
                <a:sym typeface="Lato"/>
                <a:hlinkClick r:id="rId4"/>
              </a:rPr>
              <a:t>ref</a:t>
            </a:r>
            <a:r>
              <a:rPr lang="en" sz="1200">
                <a:solidFill>
                  <a:srgbClr val="111111"/>
                </a:solidFill>
                <a:highlight>
                  <a:srgbClr val="FDFDFD"/>
                </a:highlight>
                <a:latin typeface="Lato"/>
                <a:ea typeface="Lato"/>
                <a:cs typeface="Lato"/>
                <a:sym typeface="Lato"/>
              </a:rPr>
              <a:t>] are a perfect match; they can apply the same operation on any number of packets simultaneously</a:t>
            </a:r>
            <a:endParaRPr sz="1200">
              <a:solidFill>
                <a:srgbClr val="111111"/>
              </a:solidFill>
              <a:highlight>
                <a:srgbClr val="FDFDFD"/>
              </a:highlight>
              <a:latin typeface="Lato"/>
              <a:ea typeface="Lato"/>
              <a:cs typeface="Lato"/>
              <a:sym typeface="Lato"/>
            </a:endParaRPr>
          </a:p>
          <a:p>
            <a:pPr indent="-304800" lvl="0" marL="457200" rtl="0" algn="l">
              <a:lnSpc>
                <a:spcPct val="100000"/>
              </a:lnSpc>
              <a:spcBef>
                <a:spcPts val="200"/>
              </a:spcBef>
              <a:spcAft>
                <a:spcPts val="0"/>
              </a:spcAft>
              <a:buClr>
                <a:srgbClr val="111111"/>
              </a:buClr>
              <a:buSzPts val="1200"/>
              <a:buFont typeface="Lato"/>
              <a:buChar char="●"/>
            </a:pPr>
            <a:r>
              <a:rPr lang="en" sz="1200">
                <a:solidFill>
                  <a:srgbClr val="111111"/>
                </a:solidFill>
                <a:highlight>
                  <a:srgbClr val="FDFDFD"/>
                </a:highlight>
                <a:latin typeface="Lato"/>
                <a:ea typeface="Lato"/>
                <a:cs typeface="Lato"/>
                <a:sym typeface="Lato"/>
              </a:rPr>
              <a:t>Sunstantial wins can be obtained by offloading things to the NIC, if possible. Most modern NICs support lots of optimizations (VLAN and Qin* tagging/stripping, IPv4 checksum, UDP/TCP checksum, TCP segmentation, VXLAN/GENEVE encapsulation) can all be done in hardware; so VPP doesn’t bother doing them!</a:t>
            </a:r>
            <a:endParaRPr sz="1200">
              <a:solidFill>
                <a:srgbClr val="111111"/>
              </a:solidFill>
              <a:highlight>
                <a:srgbClr val="FDFDFD"/>
              </a:highlight>
              <a:latin typeface="Lato"/>
              <a:ea typeface="Lato"/>
              <a:cs typeface="Lato"/>
              <a:sym typeface="Lato"/>
            </a:endParaRPr>
          </a:p>
          <a:p>
            <a:pPr indent="-304800" lvl="0" marL="457200" rtl="0" algn="l">
              <a:lnSpc>
                <a:spcPct val="100000"/>
              </a:lnSpc>
              <a:spcBef>
                <a:spcPts val="200"/>
              </a:spcBef>
              <a:spcAft>
                <a:spcPts val="0"/>
              </a:spcAft>
              <a:buClr>
                <a:srgbClr val="111111"/>
              </a:buClr>
              <a:buSzPts val="1200"/>
              <a:buFont typeface="Lato"/>
              <a:buChar char="●"/>
            </a:pPr>
            <a:r>
              <a:rPr lang="en" sz="1200">
                <a:solidFill>
                  <a:srgbClr val="111111"/>
                </a:solidFill>
                <a:highlight>
                  <a:srgbClr val="FDFDFD"/>
                </a:highlight>
                <a:latin typeface="Lato"/>
                <a:ea typeface="Lato"/>
                <a:cs typeface="Lato"/>
                <a:sym typeface="Lato"/>
              </a:rPr>
              <a:t>Other offloads, particularly crypto acceleration are very common: Advanced Encryption Standard / New Instructions [</a:t>
            </a:r>
            <a:r>
              <a:rPr lang="en" sz="1200" u="sng">
                <a:solidFill>
                  <a:schemeClr val="hlink"/>
                </a:solidFill>
                <a:highlight>
                  <a:srgbClr val="FDFDFD"/>
                </a:highlight>
                <a:latin typeface="Lato"/>
                <a:ea typeface="Lato"/>
                <a:cs typeface="Lato"/>
                <a:sym typeface="Lato"/>
                <a:hlinkClick r:id="rId5"/>
              </a:rPr>
              <a:t>ref</a:t>
            </a:r>
            <a:r>
              <a:rPr lang="en" sz="1200">
                <a:solidFill>
                  <a:srgbClr val="111111"/>
                </a:solidFill>
                <a:highlight>
                  <a:srgbClr val="FDFDFD"/>
                </a:highlight>
                <a:latin typeface="Lato"/>
                <a:ea typeface="Lato"/>
                <a:cs typeface="Lato"/>
                <a:sym typeface="Lato"/>
              </a:rPr>
              <a:t>], Intel’s QuickAssist Technology [</a:t>
            </a:r>
            <a:r>
              <a:rPr lang="en" sz="1200" u="sng">
                <a:solidFill>
                  <a:schemeClr val="hlink"/>
                </a:solidFill>
                <a:highlight>
                  <a:srgbClr val="FDFDFD"/>
                </a:highlight>
                <a:latin typeface="Lato"/>
                <a:ea typeface="Lato"/>
                <a:cs typeface="Lato"/>
                <a:sym typeface="Lato"/>
                <a:hlinkClick r:id="rId6"/>
              </a:rPr>
              <a:t>ref</a:t>
            </a:r>
            <a:r>
              <a:rPr lang="en" sz="1200">
                <a:solidFill>
                  <a:srgbClr val="111111"/>
                </a:solidFill>
                <a:highlight>
                  <a:srgbClr val="FDFDFD"/>
                </a:highlight>
                <a:latin typeface="Lato"/>
                <a:ea typeface="Lato"/>
                <a:cs typeface="Lato"/>
                <a:sym typeface="Lato"/>
              </a:rPr>
              <a:t>].</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200"/>
              </a:spcBef>
              <a:spcAft>
                <a:spcPts val="0"/>
              </a:spcAft>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200"/>
              </a:spcBef>
              <a:spcAft>
                <a:spcPts val="200"/>
              </a:spcAft>
              <a:buNone/>
            </a:pPr>
            <a:r>
              <a:rPr lang="en" sz="1200">
                <a:solidFill>
                  <a:srgbClr val="111111"/>
                </a:solidFill>
                <a:highlight>
                  <a:srgbClr val="FDFDFD"/>
                </a:highlight>
                <a:latin typeface="Lato"/>
                <a:ea typeface="Lato"/>
                <a:cs typeface="Lato"/>
                <a:sym typeface="Lato"/>
              </a:rPr>
              <a:t>It’s things like these that can </a:t>
            </a:r>
            <a:r>
              <a:rPr b="1" lang="en" sz="1200">
                <a:solidFill>
                  <a:srgbClr val="111111"/>
                </a:solidFill>
                <a:highlight>
                  <a:srgbClr val="FDFDFD"/>
                </a:highlight>
                <a:latin typeface="Lato"/>
                <a:ea typeface="Lato"/>
                <a:cs typeface="Lato"/>
                <a:sym typeface="Lato"/>
              </a:rPr>
              <a:t>greatly improve</a:t>
            </a:r>
            <a:r>
              <a:rPr b="1" i="1" lang="en" sz="1200">
                <a:solidFill>
                  <a:srgbClr val="111111"/>
                </a:solidFill>
                <a:highlight>
                  <a:srgbClr val="FDFDFD"/>
                </a:highlight>
                <a:latin typeface="Lato"/>
                <a:ea typeface="Lato"/>
                <a:cs typeface="Lato"/>
                <a:sym typeface="Lato"/>
              </a:rPr>
              <a:t> </a:t>
            </a:r>
            <a:r>
              <a:rPr lang="en" sz="1200">
                <a:solidFill>
                  <a:srgbClr val="111111"/>
                </a:solidFill>
                <a:highlight>
                  <a:srgbClr val="FDFDFD"/>
                </a:highlight>
                <a:latin typeface="Lato"/>
                <a:ea typeface="Lato"/>
                <a:cs typeface="Lato"/>
                <a:sym typeface="Lato"/>
              </a:rPr>
              <a:t>forwarding efficiency and throughput. VPP allows graph nodes to be added, removed, re-implemented, and graph ordering changed at runtime. It’s easy to insert a graph node to do basically anything you’d like with the inbound or outbound packets.</a:t>
            </a:r>
            <a:endParaRPr sz="1200">
              <a:solidFill>
                <a:srgbClr val="111111"/>
              </a:solidFill>
              <a:highlight>
                <a:srgbClr val="FDFDFD"/>
              </a:highlight>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2cfb734e1_0_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32cfb734e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rgbClr val="111111"/>
                </a:solidFill>
                <a:highlight>
                  <a:srgbClr val="FDFDFD"/>
                </a:highlight>
                <a:latin typeface="Lato"/>
                <a:ea typeface="Lato"/>
                <a:cs typeface="Lato"/>
                <a:sym typeface="Lato"/>
              </a:rPr>
              <a:t>VPP ships with an API and a CLI vppctl which allows for lots of interactive configuration. It can also read CLI-style commands at startup, so a crash/reboot yields a running VPP again.</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rPr lang="en" sz="1200">
                <a:solidFill>
                  <a:srgbClr val="111111"/>
                </a:solidFill>
                <a:highlight>
                  <a:srgbClr val="FDFDFD"/>
                </a:highlight>
                <a:latin typeface="Lato"/>
                <a:ea typeface="Lato"/>
                <a:cs typeface="Lato"/>
                <a:sym typeface="Lato"/>
              </a:rPr>
              <a:t>Lots and lots of cool features in VPP are provided as </a:t>
            </a:r>
            <a:r>
              <a:rPr i="1" lang="en" sz="1200">
                <a:solidFill>
                  <a:srgbClr val="111111"/>
                </a:solidFill>
                <a:highlight>
                  <a:srgbClr val="FDFDFD"/>
                </a:highlight>
                <a:latin typeface="Lato"/>
                <a:ea typeface="Lato"/>
                <a:cs typeface="Lato"/>
                <a:sym typeface="Lato"/>
              </a:rPr>
              <a:t>plugins</a:t>
            </a:r>
            <a:r>
              <a:rPr lang="en" sz="1200">
                <a:solidFill>
                  <a:srgbClr val="111111"/>
                </a:solidFill>
                <a:highlight>
                  <a:srgbClr val="FDFDFD"/>
                </a:highlight>
                <a:latin typeface="Lato"/>
                <a:ea typeface="Lato"/>
                <a:cs typeface="Lato"/>
                <a:sym typeface="Lato"/>
              </a:rPr>
              <a:t>. For example, L2TP, GTPU, NAT4, NAT6, CNAT,  LACP, DHCP v4/v6 client, IKE v2, PPPoE, SRV6, Wireguard, VRRP, and the list goes on and on:</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t/>
            </a:r>
            <a:endParaRPr sz="1200">
              <a:solidFill>
                <a:srgbClr val="111111"/>
              </a:solidFill>
              <a:highlight>
                <a:srgbClr val="FDFDFD"/>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onsolas"/>
                <a:ea typeface="Consolas"/>
                <a:cs typeface="Consolas"/>
                <a:sym typeface="Consolas"/>
              </a:rPr>
              <a:t>pim@hippo:~/src/vpp/src/plugins$</a:t>
            </a:r>
            <a:r>
              <a:rPr lang="en" sz="1200">
                <a:solidFill>
                  <a:schemeClr val="dk1"/>
                </a:solidFill>
                <a:latin typeface="Consolas"/>
                <a:ea typeface="Consolas"/>
                <a:cs typeface="Consolas"/>
                <a:sym typeface="Consolas"/>
              </a:rPr>
              <a:t> ls</a:t>
            </a:r>
            <a:endParaRPr sz="1200">
              <a:solidFill>
                <a:schemeClr val="dk1"/>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lang="en" sz="1200">
                <a:solidFill>
                  <a:srgbClr val="400BD9"/>
                </a:solidFill>
                <a:latin typeface="Consolas"/>
                <a:ea typeface="Consolas"/>
                <a:cs typeface="Consolas"/>
                <a:sym typeface="Consolas"/>
              </a:rPr>
              <a:t>abf</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bufmon</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crypto_native</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dns</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http_static</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l3xc</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lldp</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mss_clamp</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ping</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srv6-ad</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svs</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urpf</a:t>
            </a:r>
            <a:endParaRPr sz="1200">
              <a:solidFill>
                <a:srgbClr val="400BD9"/>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lang="en" sz="1200">
                <a:solidFill>
                  <a:srgbClr val="400BD9"/>
                </a:solidFill>
                <a:latin typeface="Consolas"/>
                <a:ea typeface="Consolas"/>
                <a:cs typeface="Consolas"/>
                <a:sym typeface="Consolas"/>
              </a:rPr>
              <a:t>acl</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builtinurl</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crypto_openssl</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dpdk</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igmp</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lacp</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mactime</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nat</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pppoe</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srv6-ad-flow</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tlsmbedtls</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vmxnet3</a:t>
            </a:r>
            <a:endParaRPr sz="1200">
              <a:solidFill>
                <a:srgbClr val="400BD9"/>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lang="en" sz="1200">
                <a:solidFill>
                  <a:srgbClr val="400BD9"/>
                </a:solidFill>
                <a:latin typeface="Consolas"/>
                <a:ea typeface="Consolas"/>
                <a:cs typeface="Consolas"/>
                <a:sym typeface="Consolas"/>
              </a:rPr>
              <a:t>adl</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cdp</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crypto_sw_scheduler</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flowprobe</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ikev2</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lb</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map</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nsh</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quic</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srv6-am</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tlsopenssl</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vrrp</a:t>
            </a:r>
            <a:endParaRPr sz="1200">
              <a:solidFill>
                <a:srgbClr val="400BD9"/>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lang="en" sz="1200">
                <a:solidFill>
                  <a:srgbClr val="400BD9"/>
                </a:solidFill>
                <a:latin typeface="Consolas"/>
                <a:ea typeface="Consolas"/>
                <a:cs typeface="Consolas"/>
                <a:sym typeface="Consolas"/>
              </a:rPr>
              <a:t>af_xdp</a:t>
            </a:r>
            <a:r>
              <a:rPr lang="en" sz="1200">
                <a:solidFill>
                  <a:srgbClr val="F2F2F2"/>
                </a:solidFill>
                <a:latin typeface="Consolas"/>
                <a:ea typeface="Consolas"/>
                <a:cs typeface="Consolas"/>
                <a:sym typeface="Consolas"/>
              </a:rPr>
              <a:t>  </a:t>
            </a:r>
            <a:r>
              <a:rPr lang="en" sz="1200">
                <a:solidFill>
                  <a:srgbClr val="2A7AE2"/>
                </a:solidFill>
                <a:latin typeface="Consolas"/>
                <a:ea typeface="Consolas"/>
                <a:cs typeface="Consolas"/>
                <a:sym typeface="Consolas"/>
              </a:rPr>
              <a:t>CMakeLists.txt</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ct6</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geneve</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ila</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marvell</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nsim</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rdma</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stn</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srv6-as</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tlspicotls</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wireguard</a:t>
            </a:r>
            <a:endParaRPr sz="1200">
              <a:solidFill>
                <a:srgbClr val="400BD9"/>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lang="en" sz="1200">
                <a:solidFill>
                  <a:srgbClr val="400BD9"/>
                </a:solidFill>
                <a:latin typeface="Consolas"/>
                <a:ea typeface="Consolas"/>
                <a:cs typeface="Consolas"/>
                <a:sym typeface="Consolas"/>
              </a:rPr>
              <a:t>arping</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cnat</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dhcp</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gtpu</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ioam</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mdata</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oddbuf</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snort</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srtp</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srv6-mobile</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tracedump</a:t>
            </a:r>
            <a:endParaRPr sz="1200">
              <a:solidFill>
                <a:srgbClr val="400BD9"/>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lang="en" sz="1200">
                <a:solidFill>
                  <a:srgbClr val="400BD9"/>
                </a:solidFill>
                <a:latin typeface="Consolas"/>
                <a:ea typeface="Consolas"/>
                <a:cs typeface="Consolas"/>
                <a:sym typeface="Consolas"/>
              </a:rPr>
              <a:t>avf</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crypto_ipsecmb</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dispatch-trace</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hs_apps</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l2tp</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lisp</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memif</a:t>
            </a:r>
            <a:r>
              <a:rPr lang="en" sz="1200">
                <a:solidFill>
                  <a:srgbClr val="F2F2F2"/>
                </a:solidFill>
                <a:latin typeface="Consolas"/>
                <a:ea typeface="Consolas"/>
                <a:cs typeface="Consolas"/>
                <a:sym typeface="Consolas"/>
              </a:rPr>
              <a:t>    </a:t>
            </a:r>
            <a:r>
              <a:rPr lang="en" sz="1200">
                <a:solidFill>
                  <a:srgbClr val="400BD9"/>
                </a:solidFill>
                <a:latin typeface="Consolas"/>
                <a:ea typeface="Consolas"/>
                <a:cs typeface="Consolas"/>
                <a:sym typeface="Consolas"/>
              </a:rPr>
              <a:t>perfmon</a:t>
            </a:r>
            <a:r>
              <a:rPr lang="en" sz="1200">
                <a:solidFill>
                  <a:srgbClr val="F2F2F2"/>
                </a:solidFill>
                <a:latin typeface="Consolas"/>
                <a:ea typeface="Consolas"/>
                <a:cs typeface="Consolas"/>
                <a:sym typeface="Consolas"/>
              </a:rPr>
              <a:t>                </a:t>
            </a:r>
            <a:endParaRPr sz="1200">
              <a:solidFill>
                <a:srgbClr val="400BD9"/>
              </a:solidFill>
              <a:latin typeface="Consolas"/>
              <a:ea typeface="Consolas"/>
              <a:cs typeface="Consolas"/>
              <a:sym typeface="Consolas"/>
            </a:endParaRPr>
          </a:p>
          <a:p>
            <a:pPr indent="0" lvl="0" marL="0" rtl="0" algn="l">
              <a:lnSpc>
                <a:spcPct val="100000"/>
              </a:lnSpc>
              <a:spcBef>
                <a:spcPts val="0"/>
              </a:spcBef>
              <a:spcAft>
                <a:spcPts val="0"/>
              </a:spcAft>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rPr lang="en" sz="1200">
                <a:solidFill>
                  <a:srgbClr val="111111"/>
                </a:solidFill>
                <a:highlight>
                  <a:srgbClr val="FDFDFD"/>
                </a:highlight>
                <a:latin typeface="Lato"/>
                <a:ea typeface="Lato"/>
                <a:cs typeface="Lato"/>
                <a:sym typeface="Lato"/>
              </a:rPr>
              <a:t>Most plugins can be configured by the CLI and programmatically via the API. But notably missing in this long list is anything to do with routing protocols -- no OSPF, ISIS, BGP, LDP, BFD. Such a shame! And what about managing a machine that is running VPP? Should there be an extra networkcard for out-of-band management? That’s not very useful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rPr lang="en" sz="1200">
                <a:solidFill>
                  <a:srgbClr val="111111"/>
                </a:solidFill>
                <a:highlight>
                  <a:srgbClr val="FDFDFD"/>
                </a:highlight>
                <a:latin typeface="Lato"/>
                <a:ea typeface="Lato"/>
                <a:cs typeface="Lato"/>
                <a:sym typeface="Lato"/>
              </a:rPr>
              <a:t>Let’s take a look at the next slide for what happens next!</a:t>
            </a:r>
            <a:endParaRPr sz="1200">
              <a:solidFill>
                <a:srgbClr val="111111"/>
              </a:solidFill>
              <a:highlight>
                <a:srgbClr val="FDFDFD"/>
              </a:highlight>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32cfb734e1_0_46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32cfb734e1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rgbClr val="111111"/>
                </a:solidFill>
                <a:highlight>
                  <a:srgbClr val="FDFDFD"/>
                </a:highlight>
                <a:latin typeface="Lato"/>
                <a:ea typeface="Lato"/>
                <a:cs typeface="Lato"/>
                <a:sym typeface="Lato"/>
              </a:rPr>
              <a:t>This plugin allows VPP to integrate with the Linux kernel. The general model is that Linux is the network stack, i.e. it has the control plane protocols, like ARP, IPv6 ND/MLD, ping, etc, and VPP provides a SW based ASIC for forwarding.</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 sz="1200">
                <a:solidFill>
                  <a:srgbClr val="111111"/>
                </a:solidFill>
                <a:highlight>
                  <a:srgbClr val="FDFDFD"/>
                </a:highlight>
                <a:latin typeface="Lato"/>
                <a:ea typeface="Lato"/>
                <a:cs typeface="Lato"/>
                <a:sym typeface="Lato"/>
              </a:rPr>
              <a:t>Interfaces</a:t>
            </a:r>
            <a:r>
              <a:rPr lang="en" sz="1200">
                <a:solidFill>
                  <a:srgbClr val="111111"/>
                </a:solidFill>
                <a:highlight>
                  <a:srgbClr val="FDFDFD"/>
                </a:highlight>
                <a:latin typeface="Lato"/>
                <a:ea typeface="Lato"/>
                <a:cs typeface="Lato"/>
                <a:sym typeface="Lato"/>
              </a:rPr>
              <a:t>: VPP owns the interfaces in the system; physical (.e.g PCI), quasi physical (e.g. vhost), or virtual (e.g. tunnel). However, for the Linux networking stack to function it needs a representation of these interfaces; it needs a mirror image in the kernel. For this mirror we use a TAP interface, if the VPP interface is multi-point, a TUN if it's point-to-point. A physical and its mirror form an interface 'pair', also referred to as a </a:t>
            </a:r>
            <a:r>
              <a:rPr i="1" lang="en" sz="1200">
                <a:solidFill>
                  <a:srgbClr val="111111"/>
                </a:solidFill>
                <a:highlight>
                  <a:srgbClr val="FDFDFD"/>
                </a:highlight>
                <a:latin typeface="Lato"/>
                <a:ea typeface="Lato"/>
                <a:cs typeface="Lato"/>
                <a:sym typeface="Lato"/>
              </a:rPr>
              <a:t>Linux Interface Pair</a:t>
            </a:r>
            <a:r>
              <a:rPr lang="en" sz="1200">
                <a:solidFill>
                  <a:srgbClr val="111111"/>
                </a:solidFill>
                <a:highlight>
                  <a:srgbClr val="FDFDFD"/>
                </a:highlight>
                <a:latin typeface="Lato"/>
                <a:ea typeface="Lato"/>
                <a:cs typeface="Lato"/>
                <a:sym typeface="Lato"/>
              </a:rPr>
              <a:t> or LIP. The host interface has two identities; the sw_if_index of the TAP and the virtual interface index in the kernel. It may be in a Linux network namespace. The creation of the interface pairs is required from the control plane. It can be statically configured in the VPP startup configuration file. The intent here is to make the pair creation explicit, rather than have VPP guess which of the interfaces it owns require a mirror.</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 sz="1200">
                <a:solidFill>
                  <a:srgbClr val="111111"/>
                </a:solidFill>
                <a:highlight>
                  <a:srgbClr val="FDFDFD"/>
                </a:highlight>
                <a:latin typeface="Lato"/>
                <a:ea typeface="Lato"/>
                <a:cs typeface="Lato"/>
                <a:sym typeface="Lato"/>
              </a:rPr>
              <a:t>Configuration: </a:t>
            </a:r>
            <a:r>
              <a:rPr lang="en" sz="1200">
                <a:solidFill>
                  <a:srgbClr val="111111"/>
                </a:solidFill>
                <a:highlight>
                  <a:srgbClr val="FDFDFD"/>
                </a:highlight>
                <a:latin typeface="Lato"/>
                <a:ea typeface="Lato"/>
                <a:cs typeface="Lato"/>
                <a:sym typeface="Lato"/>
              </a:rPr>
              <a:t>Linux will send and receive packets on the mirrored tap/tun interfaces. Any configuration that is made on these Linux interfaces, also needs to be applied on the corresponding physical interface in VPP. And if VPP makes the changes, those need to be applied on the corresponding Linux tap/tun device. Linux will own the [ARP/ND] neighbor tables (which will be copied via netlink to VPP also). This means that Linux will send packets with the peer's MAC address in the rewrite to VPP. The receiving TAP interface must therefore be in promiscuous mode.</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 sz="1200">
                <a:solidFill>
                  <a:srgbClr val="111111"/>
                </a:solidFill>
                <a:highlight>
                  <a:srgbClr val="FDFDFD"/>
                </a:highlight>
                <a:latin typeface="Lato"/>
                <a:ea typeface="Lato"/>
                <a:cs typeface="Lato"/>
                <a:sym typeface="Lato"/>
              </a:rPr>
              <a:t>Forwarding: </a:t>
            </a:r>
            <a:r>
              <a:rPr lang="en" sz="1200">
                <a:solidFill>
                  <a:srgbClr val="111111"/>
                </a:solidFill>
                <a:highlight>
                  <a:srgbClr val="FDFDFD"/>
                </a:highlight>
                <a:latin typeface="Lato"/>
                <a:ea typeface="Lato"/>
                <a:cs typeface="Lato"/>
                <a:sym typeface="Lato"/>
              </a:rPr>
              <a:t>The basic principle is to x-connect traffic from a Linux host interface (received on the tap/tun) to its paired the physical, and vice-versa.</a:t>
            </a:r>
            <a:endParaRPr sz="1200">
              <a:solidFill>
                <a:srgbClr val="111111"/>
              </a:solidFill>
              <a:highlight>
                <a:srgbClr val="FDFDFD"/>
              </a:highlight>
              <a:latin typeface="Lato"/>
              <a:ea typeface="Lato"/>
              <a:cs typeface="Lato"/>
              <a:sym typeface="Lato"/>
            </a:endParaRPr>
          </a:p>
          <a:p>
            <a:pPr indent="-323850" lvl="0" marL="457200" rtl="0" algn="l">
              <a:lnSpc>
                <a:spcPct val="100000"/>
              </a:lnSpc>
              <a:spcBef>
                <a:spcPts val="0"/>
              </a:spcBef>
              <a:spcAft>
                <a:spcPts val="0"/>
              </a:spcAft>
              <a:buClr>
                <a:srgbClr val="111111"/>
              </a:buClr>
              <a:buSzPts val="1500"/>
              <a:buFont typeface="Raleway"/>
              <a:buChar char="●"/>
            </a:pPr>
            <a:r>
              <a:rPr b="1" lang="en" sz="1200">
                <a:solidFill>
                  <a:srgbClr val="111111"/>
                </a:solidFill>
                <a:highlight>
                  <a:srgbClr val="FDFDFD"/>
                </a:highlight>
                <a:latin typeface="Lato"/>
                <a:ea typeface="Lato"/>
                <a:cs typeface="Lato"/>
                <a:sym typeface="Lato"/>
              </a:rPr>
              <a:t>Host to Physical - </a:t>
            </a:r>
            <a:r>
              <a:rPr lang="en" sz="1200">
                <a:solidFill>
                  <a:srgbClr val="111111"/>
                </a:solidFill>
                <a:highlight>
                  <a:srgbClr val="FDFDFD"/>
                </a:highlight>
                <a:latin typeface="Lato"/>
                <a:ea typeface="Lato"/>
                <a:cs typeface="Lato"/>
                <a:sym typeface="Lato"/>
              </a:rPr>
              <a:t>All packets sent by the host, and received by VPP on a tap/tun should be sent to its paired physical interface. However, they should be sent with the same consequences as if they had originated from VPP, i.e. they should be subject to all output features on the physical interface. To achieve this there is a per-IP-address-family (AF) node inserted in the per-AF input feature arc. The node must be per-AF, since it must be a sibling of a start node for the ipX-output feature arc. This node uses the packet's L2 rewrite to search for the adjacency that VPP would have used to send this packet; this adjacency is stored in the buffer's meta data so that it is available to all output features. Then the packet is sent through the physical interface's IP output feature arc. All ARP packets are x-connected from the tap to the physical.</a:t>
            </a:r>
            <a:endParaRPr sz="1200">
              <a:solidFill>
                <a:srgbClr val="111111"/>
              </a:solidFill>
              <a:highlight>
                <a:srgbClr val="FDFDFD"/>
              </a:highlight>
              <a:latin typeface="Lato"/>
              <a:ea typeface="Lato"/>
              <a:cs typeface="Lato"/>
              <a:sym typeface="Lato"/>
            </a:endParaRPr>
          </a:p>
          <a:p>
            <a:pPr indent="-323850" lvl="0" marL="457200" rtl="0" algn="l">
              <a:lnSpc>
                <a:spcPct val="100000"/>
              </a:lnSpc>
              <a:spcBef>
                <a:spcPts val="0"/>
              </a:spcBef>
              <a:spcAft>
                <a:spcPts val="0"/>
              </a:spcAft>
              <a:buClr>
                <a:srgbClr val="111111"/>
              </a:buClr>
              <a:buSzPts val="1500"/>
              <a:buFont typeface="Raleway"/>
              <a:buChar char="●"/>
            </a:pPr>
            <a:r>
              <a:rPr b="1" lang="en" sz="1200">
                <a:solidFill>
                  <a:srgbClr val="111111"/>
                </a:solidFill>
                <a:highlight>
                  <a:srgbClr val="FDFDFD"/>
                </a:highlight>
                <a:latin typeface="Lato"/>
                <a:ea typeface="Lato"/>
                <a:cs typeface="Lato"/>
                <a:sym typeface="Lato"/>
              </a:rPr>
              <a:t>Physical to Host - </a:t>
            </a:r>
            <a:r>
              <a:rPr lang="en" sz="1200">
                <a:solidFill>
                  <a:srgbClr val="111111"/>
                </a:solidFill>
                <a:highlight>
                  <a:srgbClr val="FDFDFD"/>
                </a:highlight>
                <a:latin typeface="Lato"/>
                <a:ea typeface="Lato"/>
                <a:cs typeface="Lato"/>
                <a:sym typeface="Lato"/>
              </a:rPr>
              <a:t>All ARP packets received on the physical are sent to the paired tap. This allows the Linux network stack to build the neighbor table. IP packets that are punted are sent to the host. They are sent on the tap that is paired with the physical on which they were originally received. The packet is sent on the tap/tun 'exactly' as it was received (i.e. with the L2 rewrite) but post any translations that input features may have made.</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sz="1200">
              <a:solidFill>
                <a:srgbClr val="111111"/>
              </a:solidFill>
              <a:highlight>
                <a:srgbClr val="FDFDFD"/>
              </a:highlight>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b="1" lang="en" sz="2000">
                <a:solidFill>
                  <a:schemeClr val="dk1"/>
                </a:solidFill>
                <a:latin typeface="Lato"/>
                <a:ea typeface="Lato"/>
                <a:cs typeface="Lato"/>
                <a:sym typeface="Lato"/>
              </a:rPr>
              <a:t>For the curious …</a:t>
            </a:r>
            <a:endParaRPr b="1" sz="2000">
              <a:solidFill>
                <a:schemeClr val="dk1"/>
              </a:solidFill>
              <a:latin typeface="Lato"/>
              <a:ea typeface="Lato"/>
              <a:cs typeface="Lato"/>
              <a:sym typeface="Lato"/>
            </a:endParaRPr>
          </a:p>
          <a:p>
            <a:pPr indent="0" lvl="0" marL="0" rtl="0" algn="l">
              <a:lnSpc>
                <a:spcPct val="115000"/>
              </a:lnSpc>
              <a:spcBef>
                <a:spcPts val="200"/>
              </a:spcBef>
              <a:spcAft>
                <a:spcPts val="0"/>
              </a:spcAft>
              <a:buClr>
                <a:schemeClr val="dk1"/>
              </a:buClr>
              <a:buSzPts val="1100"/>
              <a:buFont typeface="Arial"/>
              <a:buNone/>
            </a:pPr>
            <a:r>
              <a:rPr b="1" lang="en" sz="1800" u="sng">
                <a:solidFill>
                  <a:srgbClr val="F46524"/>
                </a:solidFill>
                <a:latin typeface="Lato"/>
                <a:ea typeface="Lato"/>
                <a:cs typeface="Lato"/>
                <a:sym typeface="Lato"/>
                <a:hlinkClick r:id="rId2">
                  <a:extLst>
                    <a:ext uri="{A12FA001-AC4F-418D-AE19-62706E023703}">
                      <ahyp:hlinkClr val="tx"/>
                    </a:ext>
                  </a:extLst>
                </a:hlinkClick>
              </a:rPr>
              <a:t>Part1</a:t>
            </a:r>
            <a:r>
              <a:rPr lang="en" sz="1800">
                <a:solidFill>
                  <a:schemeClr val="dk1"/>
                </a:solidFill>
                <a:latin typeface="Lato"/>
                <a:ea typeface="Lato"/>
                <a:cs typeface="Lato"/>
                <a:sym typeface="Lato"/>
              </a:rPr>
              <a:t> - Create sub-interface (.1q, .1ad, q-in-q, q-in-ad) in Linux</a:t>
            </a:r>
            <a:endParaRPr sz="1800">
              <a:solidFill>
                <a:schemeClr val="dk1"/>
              </a:solidFill>
              <a:latin typeface="Lato"/>
              <a:ea typeface="Lato"/>
              <a:cs typeface="Lato"/>
              <a:sym typeface="Lato"/>
            </a:endParaRPr>
          </a:p>
          <a:p>
            <a:pPr indent="0" lvl="0" marL="0" rtl="0" algn="l">
              <a:lnSpc>
                <a:spcPct val="115000"/>
              </a:lnSpc>
              <a:spcBef>
                <a:spcPts val="200"/>
              </a:spcBef>
              <a:spcAft>
                <a:spcPts val="0"/>
              </a:spcAft>
              <a:buClr>
                <a:schemeClr val="dk1"/>
              </a:buClr>
              <a:buSzPts val="1100"/>
              <a:buFont typeface="Arial"/>
              <a:buNone/>
            </a:pPr>
            <a:r>
              <a:rPr b="1" lang="en" sz="1800" u="sng">
                <a:solidFill>
                  <a:srgbClr val="F46524"/>
                </a:solidFill>
                <a:latin typeface="Lato"/>
                <a:ea typeface="Lato"/>
                <a:cs typeface="Lato"/>
                <a:sym typeface="Lato"/>
                <a:hlinkClick r:id="rId3">
                  <a:extLst>
                    <a:ext uri="{A12FA001-AC4F-418D-AE19-62706E023703}">
                      <ahyp:hlinkClr val="tx"/>
                    </a:ext>
                  </a:extLst>
                </a:hlinkClick>
              </a:rPr>
              <a:t>Part2</a:t>
            </a:r>
            <a:r>
              <a:rPr lang="en" sz="1800">
                <a:solidFill>
                  <a:schemeClr val="dk1"/>
                </a:solidFill>
                <a:latin typeface="Lato"/>
                <a:ea typeface="Lato"/>
                <a:cs typeface="Lato"/>
                <a:sym typeface="Lato"/>
              </a:rPr>
              <a:t> - Sync link state, MTU and IP addresses in Linux</a:t>
            </a:r>
            <a:endParaRPr sz="1800">
              <a:solidFill>
                <a:schemeClr val="dk1"/>
              </a:solidFill>
              <a:latin typeface="Lato"/>
              <a:ea typeface="Lato"/>
              <a:cs typeface="Lato"/>
              <a:sym typeface="Lato"/>
            </a:endParaRPr>
          </a:p>
          <a:p>
            <a:pPr indent="0" lvl="0" marL="0" rtl="0" algn="l">
              <a:lnSpc>
                <a:spcPct val="115000"/>
              </a:lnSpc>
              <a:spcBef>
                <a:spcPts val="200"/>
              </a:spcBef>
              <a:spcAft>
                <a:spcPts val="0"/>
              </a:spcAft>
              <a:buClr>
                <a:schemeClr val="dk1"/>
              </a:buClr>
              <a:buSzPts val="1100"/>
              <a:buFont typeface="Arial"/>
              <a:buNone/>
            </a:pPr>
            <a:r>
              <a:rPr b="1" lang="en" sz="1800" u="sng">
                <a:solidFill>
                  <a:srgbClr val="F46524"/>
                </a:solidFill>
                <a:latin typeface="Lato"/>
                <a:ea typeface="Lato"/>
                <a:cs typeface="Lato"/>
                <a:sym typeface="Lato"/>
                <a:hlinkClick r:id="rId4">
                  <a:extLst>
                    <a:ext uri="{A12FA001-AC4F-418D-AE19-62706E023703}">
                      <ahyp:hlinkClr val="tx"/>
                    </a:ext>
                  </a:extLst>
                </a:hlinkClick>
              </a:rPr>
              <a:t>Part3</a:t>
            </a:r>
            <a:r>
              <a:rPr lang="en" sz="1800">
                <a:solidFill>
                  <a:schemeClr val="dk1"/>
                </a:solidFill>
                <a:latin typeface="Lato"/>
                <a:ea typeface="Lato"/>
                <a:cs typeface="Lato"/>
                <a:sym typeface="Lato"/>
              </a:rPr>
              <a:t> - Automatically create sub-interfaces in Linux</a:t>
            </a:r>
            <a:endParaRPr sz="1800">
              <a:solidFill>
                <a:schemeClr val="dk1"/>
              </a:solidFill>
              <a:latin typeface="Lato"/>
              <a:ea typeface="Lato"/>
              <a:cs typeface="Lato"/>
              <a:sym typeface="Lato"/>
            </a:endParaRPr>
          </a:p>
          <a:p>
            <a:pPr indent="0" lvl="0" marL="0" rtl="0" algn="l">
              <a:lnSpc>
                <a:spcPct val="115000"/>
              </a:lnSpc>
              <a:spcBef>
                <a:spcPts val="200"/>
              </a:spcBef>
              <a:spcAft>
                <a:spcPts val="0"/>
              </a:spcAft>
              <a:buClr>
                <a:schemeClr val="dk1"/>
              </a:buClr>
              <a:buSzPts val="1100"/>
              <a:buFont typeface="Arial"/>
              <a:buNone/>
            </a:pPr>
            <a:r>
              <a:rPr b="1" lang="en" sz="1800" u="sng">
                <a:solidFill>
                  <a:srgbClr val="F46524"/>
                </a:solidFill>
                <a:latin typeface="Lato"/>
                <a:ea typeface="Lato"/>
                <a:cs typeface="Lato"/>
                <a:sym typeface="Lato"/>
                <a:hlinkClick r:id="rId5">
                  <a:extLst>
                    <a:ext uri="{A12FA001-AC4F-418D-AE19-62706E023703}">
                      <ahyp:hlinkClr val="tx"/>
                    </a:ext>
                  </a:extLst>
                </a:hlinkClick>
              </a:rPr>
              <a:t>Part4</a:t>
            </a:r>
            <a:r>
              <a:rPr lang="en" sz="1800">
                <a:solidFill>
                  <a:schemeClr val="dk1"/>
                </a:solidFill>
                <a:latin typeface="Lato"/>
                <a:ea typeface="Lato"/>
                <a:cs typeface="Lato"/>
                <a:sym typeface="Lato"/>
              </a:rPr>
              <a:t> - Netlink: Sync link state, MTU, neighbor, IP addresses,</a:t>
            </a:r>
            <a:endParaRPr sz="1800">
              <a:solidFill>
                <a:schemeClr val="dk1"/>
              </a:solidFill>
              <a:latin typeface="Lato"/>
              <a:ea typeface="Lato"/>
              <a:cs typeface="Lato"/>
              <a:sym typeface="Lato"/>
            </a:endParaRPr>
          </a:p>
          <a:p>
            <a:pPr indent="0" lvl="0" marL="0" rtl="0" algn="l">
              <a:lnSpc>
                <a:spcPct val="115000"/>
              </a:lnSpc>
              <a:spcBef>
                <a:spcPts val="200"/>
              </a:spcBef>
              <a:spcAft>
                <a:spcPts val="0"/>
              </a:spcAft>
              <a:buClr>
                <a:schemeClr val="dk1"/>
              </a:buClr>
              <a:buSzPts val="1100"/>
              <a:buFont typeface="Arial"/>
              <a:buNone/>
            </a:pPr>
            <a:r>
              <a:rPr lang="en" sz="1800">
                <a:solidFill>
                  <a:schemeClr val="dk1"/>
                </a:solidFill>
                <a:latin typeface="Lato"/>
                <a:ea typeface="Lato"/>
                <a:cs typeface="Lato"/>
                <a:sym typeface="Lato"/>
              </a:rPr>
              <a:t>		create new sub-interface (.1q, .1ad, q-in-*) in VPP</a:t>
            </a:r>
            <a:endParaRPr sz="1800">
              <a:solidFill>
                <a:schemeClr val="dk1"/>
              </a:solidFill>
              <a:latin typeface="Lato"/>
              <a:ea typeface="Lato"/>
              <a:cs typeface="Lato"/>
              <a:sym typeface="Lato"/>
            </a:endParaRPr>
          </a:p>
          <a:p>
            <a:pPr indent="0" lvl="0" marL="0" rtl="0" algn="l">
              <a:lnSpc>
                <a:spcPct val="115000"/>
              </a:lnSpc>
              <a:spcBef>
                <a:spcPts val="200"/>
              </a:spcBef>
              <a:spcAft>
                <a:spcPts val="0"/>
              </a:spcAft>
              <a:buClr>
                <a:schemeClr val="dk1"/>
              </a:buClr>
              <a:buSzPts val="1100"/>
              <a:buFont typeface="Arial"/>
              <a:buNone/>
            </a:pPr>
            <a:r>
              <a:rPr b="1" lang="en" sz="1800" u="sng">
                <a:solidFill>
                  <a:srgbClr val="F46524"/>
                </a:solidFill>
                <a:latin typeface="Lato"/>
                <a:ea typeface="Lato"/>
                <a:cs typeface="Lato"/>
                <a:sym typeface="Lato"/>
                <a:hlinkClick r:id="rId6">
                  <a:extLst>
                    <a:ext uri="{A12FA001-AC4F-418D-AE19-62706E023703}">
                      <ahyp:hlinkClr val="tx"/>
                    </a:ext>
                  </a:extLst>
                </a:hlinkClick>
              </a:rPr>
              <a:t>Part5</a:t>
            </a:r>
            <a:r>
              <a:rPr lang="en" sz="1800">
                <a:solidFill>
                  <a:schemeClr val="dk1"/>
                </a:solidFill>
                <a:latin typeface="Lato"/>
                <a:ea typeface="Lato"/>
                <a:cs typeface="Lato"/>
                <a:sym typeface="Lato"/>
              </a:rPr>
              <a:t> - Netlink: Sync routes in VPP </a:t>
            </a:r>
            <a:endParaRPr sz="1800">
              <a:solidFill>
                <a:schemeClr val="dk1"/>
              </a:solidFill>
              <a:latin typeface="Lato"/>
              <a:ea typeface="Lato"/>
              <a:cs typeface="Lato"/>
              <a:sym typeface="Lato"/>
            </a:endParaRPr>
          </a:p>
          <a:p>
            <a:pPr indent="0" lvl="0" marL="0" rtl="0" algn="l">
              <a:lnSpc>
                <a:spcPct val="115000"/>
              </a:lnSpc>
              <a:spcBef>
                <a:spcPts val="200"/>
              </a:spcBef>
              <a:spcAft>
                <a:spcPts val="0"/>
              </a:spcAft>
              <a:buClr>
                <a:schemeClr val="dk1"/>
              </a:buClr>
              <a:buSzPts val="1100"/>
              <a:buFont typeface="Arial"/>
              <a:buNone/>
            </a:pPr>
            <a:r>
              <a:rPr b="1" lang="en" sz="1800" u="sng">
                <a:solidFill>
                  <a:srgbClr val="F46524"/>
                </a:solidFill>
                <a:latin typeface="Lato"/>
                <a:ea typeface="Lato"/>
                <a:cs typeface="Lato"/>
                <a:sym typeface="Lato"/>
                <a:hlinkClick r:id="rId7">
                  <a:extLst>
                    <a:ext uri="{A12FA001-AC4F-418D-AE19-62706E023703}">
                      <ahyp:hlinkClr val="tx"/>
                    </a:ext>
                  </a:extLst>
                </a:hlinkClick>
              </a:rPr>
              <a:t>Part6</a:t>
            </a:r>
            <a:r>
              <a:rPr lang="en" sz="1800">
                <a:solidFill>
                  <a:schemeClr val="dk1"/>
                </a:solidFill>
                <a:latin typeface="Lato"/>
                <a:ea typeface="Lato"/>
                <a:cs typeface="Lato"/>
                <a:sym typeface="Lato"/>
              </a:rPr>
              <a:t> - Expose interface stats from VPP in SNMP</a:t>
            </a:r>
            <a:endParaRPr sz="1800">
              <a:solidFill>
                <a:schemeClr val="dk1"/>
              </a:solidFill>
              <a:latin typeface="Lato"/>
              <a:ea typeface="Lato"/>
              <a:cs typeface="Lato"/>
              <a:sym typeface="Lato"/>
            </a:endParaRPr>
          </a:p>
          <a:p>
            <a:pPr indent="0" lvl="0" marL="0" rtl="0" algn="l">
              <a:lnSpc>
                <a:spcPct val="115000"/>
              </a:lnSpc>
              <a:spcBef>
                <a:spcPts val="200"/>
              </a:spcBef>
              <a:spcAft>
                <a:spcPts val="0"/>
              </a:spcAft>
              <a:buClr>
                <a:schemeClr val="dk1"/>
              </a:buClr>
              <a:buSzPts val="1100"/>
              <a:buFont typeface="Arial"/>
              <a:buNone/>
            </a:pPr>
            <a:r>
              <a:rPr b="1" lang="en" sz="1800" u="sng">
                <a:solidFill>
                  <a:srgbClr val="F46524"/>
                </a:solidFill>
                <a:latin typeface="Lato"/>
                <a:ea typeface="Lato"/>
                <a:cs typeface="Lato"/>
                <a:sym typeface="Lato"/>
                <a:hlinkClick r:id="rId8">
                  <a:extLst>
                    <a:ext uri="{A12FA001-AC4F-418D-AE19-62706E023703}">
                      <ahyp:hlinkClr val="tx"/>
                    </a:ext>
                  </a:extLst>
                </a:hlinkClick>
              </a:rPr>
              <a:t>Part7</a:t>
            </a:r>
            <a:r>
              <a:rPr lang="en" sz="1800">
                <a:solidFill>
                  <a:schemeClr val="dk1"/>
                </a:solidFill>
                <a:latin typeface="Lato"/>
                <a:ea typeface="Lato"/>
                <a:cs typeface="Lato"/>
                <a:sym typeface="Lato"/>
              </a:rPr>
              <a:t> - HOWTO: Installation and Configuration in Production</a:t>
            </a:r>
            <a:endParaRPr sz="1800">
              <a:solidFill>
                <a:schemeClr val="dk1"/>
              </a:solidFill>
              <a:latin typeface="Lato"/>
              <a:ea typeface="Lato"/>
              <a:cs typeface="Lato"/>
              <a:sym typeface="Lato"/>
            </a:endParaRPr>
          </a:p>
          <a:p>
            <a:pPr indent="0" lvl="0" marL="0" rtl="0" algn="r">
              <a:lnSpc>
                <a:spcPct val="115000"/>
              </a:lnSpc>
              <a:spcBef>
                <a:spcPts val="800"/>
              </a:spcBef>
              <a:spcAft>
                <a:spcPts val="0"/>
              </a:spcAft>
              <a:buClr>
                <a:schemeClr val="dk1"/>
              </a:buClr>
              <a:buSzPts val="1100"/>
              <a:buFont typeface="Arial"/>
              <a:buNone/>
            </a:pPr>
            <a:r>
              <a:rPr i="1" lang="en">
                <a:solidFill>
                  <a:schemeClr val="dk1"/>
                </a:solidFill>
                <a:latin typeface="Lato"/>
                <a:ea typeface="Lato"/>
                <a:cs typeface="Lato"/>
                <a:sym typeface="Lato"/>
              </a:rPr>
              <a:t>*) Thanks to Neale Ranns, Matt Smith and Jon Loeliger for the </a:t>
            </a:r>
            <a:r>
              <a:rPr i="1" lang="en" u="sng">
                <a:solidFill>
                  <a:srgbClr val="F46524"/>
                </a:solidFill>
                <a:latin typeface="Lato"/>
                <a:ea typeface="Lato"/>
                <a:cs typeface="Lato"/>
                <a:sym typeface="Lato"/>
                <a:hlinkClick r:id="rId9">
                  <a:extLst>
                    <a:ext uri="{A12FA001-AC4F-418D-AE19-62706E023703}">
                      <ahyp:hlinkClr val="tx"/>
                    </a:ext>
                  </a:extLst>
                </a:hlinkClick>
              </a:rPr>
              <a:t>collaboration</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200"/>
              </a:spcBef>
              <a:spcAft>
                <a:spcPts val="0"/>
              </a:spcAft>
              <a:buNone/>
            </a:pPr>
            <a:r>
              <a:t/>
            </a:r>
            <a:endParaRPr sz="1200">
              <a:solidFill>
                <a:srgbClr val="111111"/>
              </a:solidFill>
              <a:highlight>
                <a:srgbClr val="FDFDFD"/>
              </a:highlight>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32cfb734e1_0_2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32cfb734e1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rgbClr val="111111"/>
                </a:solidFill>
                <a:highlight>
                  <a:srgbClr val="FDFDFD"/>
                </a:highlight>
                <a:latin typeface="Lato"/>
                <a:ea typeface="Lato"/>
                <a:cs typeface="Lato"/>
                <a:sym typeface="Lato"/>
              </a:rPr>
              <a:t>Notice that with this plugin enabled, the </a:t>
            </a:r>
            <a:r>
              <a:rPr i="1" lang="en" sz="1200">
                <a:solidFill>
                  <a:srgbClr val="111111"/>
                </a:solidFill>
                <a:highlight>
                  <a:srgbClr val="FDFDFD"/>
                </a:highlight>
                <a:latin typeface="Lato"/>
                <a:ea typeface="Lato"/>
                <a:cs typeface="Lato"/>
                <a:sym typeface="Lato"/>
              </a:rPr>
              <a:t>only</a:t>
            </a:r>
            <a:r>
              <a:rPr lang="en" sz="1200">
                <a:solidFill>
                  <a:srgbClr val="111111"/>
                </a:solidFill>
                <a:highlight>
                  <a:srgbClr val="FDFDFD"/>
                </a:highlight>
                <a:latin typeface="Lato"/>
                <a:ea typeface="Lato"/>
                <a:cs typeface="Lato"/>
                <a:sym typeface="Lato"/>
              </a:rPr>
              <a:t> thing I have to do is create the Linux Interface Pair with </a:t>
            </a:r>
            <a:r>
              <a:rPr b="1" lang="en" sz="1200">
                <a:solidFill>
                  <a:srgbClr val="111111"/>
                </a:solidFill>
                <a:highlight>
                  <a:srgbClr val="FDFDFD"/>
                </a:highlight>
                <a:latin typeface="Consolas"/>
                <a:ea typeface="Consolas"/>
                <a:cs typeface="Consolas"/>
                <a:sym typeface="Consolas"/>
              </a:rPr>
              <a:t>lcp create.</a:t>
            </a:r>
            <a:r>
              <a:rPr lang="en" sz="1200">
                <a:solidFill>
                  <a:srgbClr val="111111"/>
                </a:solidFill>
                <a:highlight>
                  <a:srgbClr val="FDFDFD"/>
                </a:highlight>
                <a:latin typeface="Lato"/>
                <a:ea typeface="Lato"/>
                <a:cs typeface="Lato"/>
                <a:sym typeface="Lato"/>
              </a:rPr>
              <a:t> From there on, an interface appears back in Linux with the given name, </a:t>
            </a:r>
            <a:r>
              <a:rPr b="1" lang="en" sz="1200">
                <a:solidFill>
                  <a:srgbClr val="111111"/>
                </a:solidFill>
                <a:highlight>
                  <a:srgbClr val="FDFDFD"/>
                </a:highlight>
                <a:latin typeface="Consolas"/>
                <a:ea typeface="Consolas"/>
                <a:cs typeface="Consolas"/>
                <a:sym typeface="Consolas"/>
              </a:rPr>
              <a:t>xe0</a:t>
            </a:r>
            <a:r>
              <a:rPr lang="en" sz="1200">
                <a:solidFill>
                  <a:srgbClr val="111111"/>
                </a:solidFill>
                <a:highlight>
                  <a:srgbClr val="FDFDFD"/>
                </a:highlight>
                <a:latin typeface="Lato"/>
                <a:ea typeface="Lato"/>
                <a:cs typeface="Lato"/>
                <a:sym typeface="Lato"/>
              </a:rPr>
              <a:t> in this case,  and it can be manipulated just as any regular interface code. VLANs can be created, IP addresses added/removed, routes placed, etc. For most intents and purposes, the VPP tap interface looks and feels like a normal interface!</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rPr lang="en" sz="1200">
                <a:solidFill>
                  <a:srgbClr val="111111"/>
                </a:solidFill>
                <a:highlight>
                  <a:srgbClr val="FDFDFD"/>
                </a:highlight>
                <a:latin typeface="Lato"/>
                <a:ea typeface="Lato"/>
                <a:cs typeface="Lato"/>
                <a:sym typeface="Lato"/>
              </a:rPr>
              <a:t>One thing worth mentioning, is that </a:t>
            </a:r>
            <a:r>
              <a:rPr b="1" lang="en" sz="1200">
                <a:solidFill>
                  <a:srgbClr val="111111"/>
                </a:solidFill>
                <a:highlight>
                  <a:srgbClr val="FDFDFD"/>
                </a:highlight>
                <a:latin typeface="Consolas"/>
                <a:ea typeface="Consolas"/>
                <a:cs typeface="Consolas"/>
                <a:sym typeface="Consolas"/>
              </a:rPr>
              <a:t>tcpdump</a:t>
            </a:r>
            <a:r>
              <a:rPr lang="en" sz="1200">
                <a:solidFill>
                  <a:srgbClr val="111111"/>
                </a:solidFill>
                <a:highlight>
                  <a:srgbClr val="FDFDFD"/>
                </a:highlight>
                <a:latin typeface="Lato"/>
                <a:ea typeface="Lato"/>
                <a:cs typeface="Lato"/>
                <a:sym typeface="Lato"/>
              </a:rPr>
              <a:t>’ing on such an interface will show </a:t>
            </a:r>
            <a:r>
              <a:rPr b="1" i="1" lang="en" sz="1200">
                <a:solidFill>
                  <a:srgbClr val="111111"/>
                </a:solidFill>
                <a:highlight>
                  <a:srgbClr val="FDFDFD"/>
                </a:highlight>
                <a:latin typeface="Lato"/>
                <a:ea typeface="Lato"/>
                <a:cs typeface="Lato"/>
                <a:sym typeface="Lato"/>
              </a:rPr>
              <a:t>only</a:t>
            </a:r>
            <a:r>
              <a:rPr lang="en" sz="1200">
                <a:solidFill>
                  <a:srgbClr val="111111"/>
                </a:solidFill>
                <a:highlight>
                  <a:srgbClr val="FDFDFD"/>
                </a:highlight>
                <a:latin typeface="Lato"/>
                <a:ea typeface="Lato"/>
                <a:cs typeface="Lato"/>
                <a:sym typeface="Lato"/>
              </a:rPr>
              <a:t> packets that are destined for the host itself, </a:t>
            </a:r>
            <a:r>
              <a:rPr b="1" i="1" lang="en" sz="1200">
                <a:solidFill>
                  <a:srgbClr val="111111"/>
                </a:solidFill>
                <a:highlight>
                  <a:srgbClr val="FDFDFD"/>
                </a:highlight>
                <a:latin typeface="Lato"/>
                <a:ea typeface="Lato"/>
                <a:cs typeface="Lato"/>
                <a:sym typeface="Lato"/>
              </a:rPr>
              <a:t>not</a:t>
            </a:r>
            <a:r>
              <a:rPr i="1" lang="en" sz="1200">
                <a:solidFill>
                  <a:srgbClr val="111111"/>
                </a:solidFill>
                <a:highlight>
                  <a:srgbClr val="FDFDFD"/>
                </a:highlight>
                <a:latin typeface="Lato"/>
                <a:ea typeface="Lato"/>
                <a:cs typeface="Lato"/>
                <a:sym typeface="Lato"/>
              </a:rPr>
              <a:t> </a:t>
            </a:r>
            <a:r>
              <a:rPr lang="en" sz="1200">
                <a:solidFill>
                  <a:srgbClr val="111111"/>
                </a:solidFill>
                <a:highlight>
                  <a:srgbClr val="FDFDFD"/>
                </a:highlight>
                <a:latin typeface="Lato"/>
                <a:ea typeface="Lato"/>
                <a:cs typeface="Lato"/>
                <a:sym typeface="Lato"/>
              </a:rPr>
              <a:t>the packets that the dataplane is forwarding. This is because the input feature arc will only punt packets destined for </a:t>
            </a:r>
            <a:r>
              <a:rPr i="1" lang="en" sz="1200">
                <a:solidFill>
                  <a:srgbClr val="111111"/>
                </a:solidFill>
                <a:highlight>
                  <a:srgbClr val="FDFDFD"/>
                </a:highlight>
                <a:latin typeface="Lato"/>
                <a:ea typeface="Lato"/>
                <a:cs typeface="Lato"/>
                <a:sym typeface="Lato"/>
              </a:rPr>
              <a:t>local</a:t>
            </a:r>
            <a:r>
              <a:rPr lang="en" sz="1200">
                <a:solidFill>
                  <a:srgbClr val="111111"/>
                </a:solidFill>
                <a:highlight>
                  <a:srgbClr val="FDFDFD"/>
                </a:highlight>
                <a:latin typeface="Lato"/>
                <a:ea typeface="Lato"/>
                <a:cs typeface="Lato"/>
                <a:sym typeface="Lato"/>
              </a:rPr>
              <a:t> into the TAP. But, seeing as normal IPv4 and IPv6 (and ARP/ND) traffic is punted, pinging an IP address or</a:t>
            </a:r>
            <a:r>
              <a:rPr b="1" lang="en" sz="1200">
                <a:solidFill>
                  <a:srgbClr val="111111"/>
                </a:solidFill>
                <a:highlight>
                  <a:srgbClr val="FDFDFD"/>
                </a:highlight>
                <a:latin typeface="Consolas"/>
                <a:ea typeface="Consolas"/>
                <a:cs typeface="Consolas"/>
                <a:sym typeface="Consolas"/>
              </a:rPr>
              <a:t> telnet</a:t>
            </a:r>
            <a:r>
              <a:rPr lang="en" sz="1200">
                <a:solidFill>
                  <a:srgbClr val="111111"/>
                </a:solidFill>
                <a:highlight>
                  <a:srgbClr val="FDFDFD"/>
                </a:highlight>
                <a:latin typeface="Lato"/>
                <a:ea typeface="Lato"/>
                <a:cs typeface="Lato"/>
                <a:sym typeface="Lato"/>
              </a:rPr>
              <a:t>’ing to it would end up through VPP and into the tap, and then into the kernel again. Packets would show up! So we can easily listen on TCP ports, consume and emit multicast, and all of those things.</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rPr lang="en" sz="1200">
                <a:solidFill>
                  <a:srgbClr val="111111"/>
                </a:solidFill>
                <a:highlight>
                  <a:srgbClr val="FDFDFD"/>
                </a:highlight>
                <a:latin typeface="Lato"/>
                <a:ea typeface="Lato"/>
                <a:cs typeface="Lato"/>
                <a:sym typeface="Lato"/>
              </a:rPr>
              <a:t>For example, we can listen an SSH daemon on port 22, or a BGPd on port 179. Wait, BGP?</a:t>
            </a:r>
            <a:endParaRPr sz="1200">
              <a:solidFill>
                <a:srgbClr val="111111"/>
              </a:solidFill>
              <a:highlight>
                <a:srgbClr val="FDFDFD"/>
              </a:highlight>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32cfb734e1_0_2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32cfb734e1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rgbClr val="111111"/>
                </a:solidFill>
                <a:highlight>
                  <a:srgbClr val="FDFDFD"/>
                </a:highlight>
                <a:latin typeface="Lato"/>
                <a:ea typeface="Lato"/>
                <a:cs typeface="Lato"/>
                <a:sym typeface="Lato"/>
              </a:rPr>
              <a:t>Seeing as we now have full </a:t>
            </a:r>
            <a:r>
              <a:rPr i="1" lang="en" sz="1200">
                <a:solidFill>
                  <a:srgbClr val="111111"/>
                </a:solidFill>
                <a:highlight>
                  <a:srgbClr val="FDFDFD"/>
                </a:highlight>
                <a:latin typeface="Lato"/>
                <a:ea typeface="Lato"/>
                <a:cs typeface="Lato"/>
                <a:sym typeface="Lato"/>
              </a:rPr>
              <a:t>local</a:t>
            </a:r>
            <a:r>
              <a:rPr lang="en" sz="1200">
                <a:solidFill>
                  <a:srgbClr val="111111"/>
                </a:solidFill>
                <a:highlight>
                  <a:srgbClr val="FDFDFD"/>
                </a:highlight>
                <a:latin typeface="Lato"/>
                <a:ea typeface="Lato"/>
                <a:cs typeface="Lato"/>
                <a:sym typeface="Lato"/>
              </a:rPr>
              <a:t> IPv4 and IPv6 punted into the TAP, and multicast/unicast are both supported, a full suite of routing protocols becomes available. I’ve invested in Bird2 at IPng Networks, but equally well any other common software, like Zebra/Quagga/FRR can be used; or basically anything that would work on a Linux machine. As long as it manipulates the interface state with Netlink (which literally everything would do); it will work with VPP’s Linux Controlplane plugins.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t/>
            </a:r>
            <a:endParaRPr sz="1200">
              <a:solidFill>
                <a:srgbClr val="111111"/>
              </a:solidFill>
              <a:highlight>
                <a:srgbClr val="FDFDFD"/>
              </a:highlight>
              <a:latin typeface="Lato"/>
              <a:ea typeface="Lato"/>
              <a:cs typeface="Lato"/>
              <a:sym typeface="Lato"/>
            </a:endParaRPr>
          </a:p>
          <a:p>
            <a:pPr indent="0" lvl="0" marL="0" rtl="0" algn="l">
              <a:lnSpc>
                <a:spcPct val="100000"/>
              </a:lnSpc>
              <a:spcBef>
                <a:spcPts val="0"/>
              </a:spcBef>
              <a:spcAft>
                <a:spcPts val="0"/>
              </a:spcAft>
              <a:buNone/>
            </a:pPr>
            <a:r>
              <a:rPr lang="en" sz="1200">
                <a:solidFill>
                  <a:srgbClr val="111111"/>
                </a:solidFill>
                <a:highlight>
                  <a:srgbClr val="FDFDFD"/>
                </a:highlight>
                <a:latin typeface="Lato"/>
                <a:ea typeface="Lato"/>
                <a:cs typeface="Lato"/>
                <a:sym typeface="Lato"/>
              </a:rPr>
              <a:t>I guess you might be wondering: why do all of this effort just to re-create </a:t>
            </a:r>
            <a:r>
              <a:rPr lang="en" sz="1200">
                <a:solidFill>
                  <a:srgbClr val="111111"/>
                </a:solidFill>
                <a:highlight>
                  <a:srgbClr val="FDFDFD"/>
                </a:highlight>
                <a:latin typeface="Consolas"/>
                <a:ea typeface="Consolas"/>
                <a:cs typeface="Consolas"/>
                <a:sym typeface="Consolas"/>
              </a:rPr>
              <a:t>eth0</a:t>
            </a:r>
            <a:r>
              <a:rPr lang="en" sz="1200">
                <a:solidFill>
                  <a:srgbClr val="111111"/>
                </a:solidFill>
                <a:highlight>
                  <a:srgbClr val="FDFDFD"/>
                </a:highlight>
                <a:latin typeface="Lato"/>
                <a:ea typeface="Lato"/>
                <a:cs typeface="Lato"/>
                <a:sym typeface="Lato"/>
              </a:rPr>
              <a:t> or </a:t>
            </a:r>
            <a:r>
              <a:rPr lang="en" sz="1200">
                <a:solidFill>
                  <a:srgbClr val="111111"/>
                </a:solidFill>
                <a:highlight>
                  <a:srgbClr val="FDFDFD"/>
                </a:highlight>
                <a:latin typeface="Consolas"/>
                <a:ea typeface="Consolas"/>
                <a:cs typeface="Consolas"/>
                <a:sym typeface="Consolas"/>
              </a:rPr>
              <a:t>eth1</a:t>
            </a:r>
            <a:r>
              <a:rPr lang="en" sz="1200">
                <a:solidFill>
                  <a:srgbClr val="111111"/>
                </a:solidFill>
                <a:highlight>
                  <a:srgbClr val="FDFDFD"/>
                </a:highlight>
                <a:latin typeface="Lato"/>
                <a:ea typeface="Lato"/>
                <a:cs typeface="Lato"/>
                <a:sym typeface="Lato"/>
              </a:rPr>
              <a:t> back into Linux?? The answer: cuz it’s really really (really!) performant.</a:t>
            </a:r>
            <a:endParaRPr sz="1200">
              <a:solidFill>
                <a:srgbClr val="111111"/>
              </a:solidFill>
              <a:highlight>
                <a:srgbClr val="FDFDFD"/>
              </a:highlight>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ipng.ch/s/articles" TargetMode="External"/><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sp>
        <p:nvSpPr>
          <p:cNvPr id="12" name="Google Shape;12;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3" name="Google Shape;13;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cxnSp>
        <p:nvCxnSpPr>
          <p:cNvPr id="60" name="Google Shape;60;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1" name="Google Shape;61;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2" name="Google Shape;62;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3" name="Google Shape;63;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4" name="Google Shape;64;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7" name="Google Shape;17;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8" name="Google Shape;18;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19" name="Google Shape;19;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2" name="Google Shape;22;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3" name="Google Shape;23;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4" name="Google Shape;24;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sp>
        <p:nvSpPr>
          <p:cNvPr id="29" name="Google Shape;29;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33" name="Google Shape;33;p5"/>
          <p:cNvCxnSpPr/>
          <p:nvPr/>
        </p:nvCxnSpPr>
        <p:spPr>
          <a:xfrm>
            <a:off x="2477724" y="330600"/>
            <a:ext cx="5694600" cy="900"/>
          </a:xfrm>
          <a:prstGeom prst="straightConnector1">
            <a:avLst/>
          </a:prstGeom>
          <a:noFill/>
          <a:ln cap="flat" cmpd="sng" w="38100">
            <a:solidFill>
              <a:schemeClr val="dk2"/>
            </a:solidFill>
            <a:prstDash val="solid"/>
            <a:round/>
            <a:headEnd len="sm" w="sm" type="none"/>
            <a:tailEnd len="sm" w="sm" type="none"/>
          </a:ln>
        </p:spPr>
      </p:cxnSp>
      <p:pic>
        <p:nvPicPr>
          <p:cNvPr id="34" name="Google Shape;34;p5">
            <a:hlinkClick r:id="rId2"/>
          </p:cNvPr>
          <p:cNvPicPr preferRelativeResize="0"/>
          <p:nvPr/>
        </p:nvPicPr>
        <p:blipFill>
          <a:blip r:embed="rId3">
            <a:alphaModFix/>
          </a:blip>
          <a:stretch>
            <a:fillRect/>
          </a:stretch>
        </p:blipFill>
        <p:spPr>
          <a:xfrm>
            <a:off x="8430214" y="64300"/>
            <a:ext cx="616486" cy="462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7" name="Google Shape;37;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cxnSp>
        <p:nvCxnSpPr>
          <p:cNvPr id="39" name="Google Shape;39;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0" name="Google Shape;40;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1" name="Google Shape;41;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3" name="Shape 43"/>
        <p:cNvGrpSpPr/>
        <p:nvPr/>
      </p:nvGrpSpPr>
      <p:grpSpPr>
        <a:xfrm>
          <a:off x="0" y="0"/>
          <a:ext cx="0" cy="0"/>
          <a:chOff x="0" y="0"/>
          <a:chExt cx="0" cy="0"/>
        </a:xfrm>
      </p:grpSpPr>
      <p:cxnSp>
        <p:nvCxnSpPr>
          <p:cNvPr id="44" name="Google Shape;44;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5" name="Google Shape;45;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6" name="Google Shape;46;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9"/>
          <p:cNvSpPr/>
          <p:nvPr/>
        </p:nvSpPr>
        <p:spPr>
          <a:xfrm>
            <a:off x="4572000" y="125"/>
            <a:ext cx="4572000" cy="514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9" name="Google Shape;4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0" name="Google Shape;50;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1" name="Google Shape;51;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3" name="Google Shape;53;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cxnSp>
        <p:nvCxnSpPr>
          <p:cNvPr id="55" name="Google Shape;55;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6" name="Google Shape;56;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7" name="Google Shape;57;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8" name="Google Shape;58;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ipng.ch/"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defra0.ipng.ch/" TargetMode="Externa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hyperlink" Target="https://github.com/pimvanpelt/vpp-snmp-agent" TargetMode="External"/><Relationship Id="rId5" Type="http://schemas.openxmlformats.org/officeDocument/2006/relationships/hyperlink" Target="https://github.com/librenms/librenms/pull/13230" TargetMode="External"/><Relationship Id="rId6" Type="http://schemas.openxmlformats.org/officeDocument/2006/relationships/hyperlink" Target="https://github.com/librenms/librenms-agent/pull/374" TargetMode="External"/><Relationship Id="rId7"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mailto:peering@ipng.ch" TargetMode="External"/><Relationship Id="rId4" Type="http://schemas.openxmlformats.org/officeDocument/2006/relationships/hyperlink" Target="https://fd.io/" TargetMode="External"/><Relationship Id="rId9" Type="http://schemas.openxmlformats.org/officeDocument/2006/relationships/image" Target="../media/image4.png"/><Relationship Id="rId5" Type="http://schemas.openxmlformats.org/officeDocument/2006/relationships/hyperlink" Target="https://github.com/pimvanpelt/lcpng/" TargetMode="External"/><Relationship Id="rId6" Type="http://schemas.openxmlformats.org/officeDocument/2006/relationships/hyperlink" Target="http://ipng.ch/s/articles/" TargetMode="External"/><Relationship Id="rId7" Type="http://schemas.openxmlformats.org/officeDocument/2006/relationships/hyperlink" Target="https://twitter.com/IPngNetworks" TargetMode="External"/><Relationship Id="rId8"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s://ipng.nl/" TargetMode="External"/><Relationship Id="rId4" Type="http://schemas.openxmlformats.org/officeDocument/2006/relationships/hyperlink" Target="mailto:pim@ipng.ch" TargetMode="External"/><Relationship Id="rId5" Type="http://schemas.openxmlformats.org/officeDocument/2006/relationships/hyperlink" Target="https://ipng.ch/" TargetMode="External"/><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www.sixxs.net" TargetMode="External"/><Relationship Id="rId5" Type="http://schemas.openxmlformats.org/officeDocument/2006/relationships/hyperlink" Target="https://ipng.ch/s/articles/2017/03/14/sixxs-sunset.html" TargetMode="External"/><Relationship Id="rId6" Type="http://schemas.openxmlformats.org/officeDocument/2006/relationships/hyperlink" Target="https://ipng.ch/assets/as8298/RIPE44-IPv6-GRH.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ipng.ch/s/articles/2021/08/12/vpp-1.html" TargetMode="External"/><Relationship Id="rId4" Type="http://schemas.openxmlformats.org/officeDocument/2006/relationships/hyperlink" Target="https://en.wikipedia.org/wiki/Z%C3%BCrich" TargetMode="External"/><Relationship Id="rId9" Type="http://schemas.openxmlformats.org/officeDocument/2006/relationships/hyperlink" Target="https://ripe83.ripe.net/archives/video/649/" TargetMode="External"/><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hyperlink" Target="https://ipng.ch/s/articles/2021/09/21/vpp-7.html" TargetMode="External"/><Relationship Id="rId8" Type="http://schemas.openxmlformats.org/officeDocument/2006/relationships/hyperlink" Target="https://www.youtube.com/watch?v=9dLzGvXkqM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hyperlink" Target="https://github.com/pimvanpelt/lcp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70" name="Shape 70"/>
        <p:cNvGrpSpPr/>
        <p:nvPr/>
      </p:nvGrpSpPr>
      <p:grpSpPr>
        <a:xfrm>
          <a:off x="0" y="0"/>
          <a:ext cx="0" cy="0"/>
          <a:chOff x="0" y="0"/>
          <a:chExt cx="0" cy="0"/>
        </a:xfrm>
      </p:grpSpPr>
      <p:sp>
        <p:nvSpPr>
          <p:cNvPr id="71" name="Google Shape;71;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8C1919"/>
                </a:solidFill>
              </a:rPr>
              <a:t>Customer Story</a:t>
            </a:r>
            <a:endParaRPr sz="4000">
              <a:solidFill>
                <a:srgbClr val="8C1919"/>
              </a:solidFill>
            </a:endParaRPr>
          </a:p>
          <a:p>
            <a:pPr indent="0" lvl="0" marL="0" rtl="0" algn="l">
              <a:spcBef>
                <a:spcPts val="0"/>
              </a:spcBef>
              <a:spcAft>
                <a:spcPts val="0"/>
              </a:spcAft>
              <a:buNone/>
            </a:pPr>
            <a:r>
              <a:rPr lang="en" sz="3400">
                <a:solidFill>
                  <a:srgbClr val="8C1919"/>
                </a:solidFill>
              </a:rPr>
              <a:t>IPng Networks </a:t>
            </a:r>
            <a:r>
              <a:rPr lang="en" sz="3400">
                <a:solidFill>
                  <a:srgbClr val="8C1919"/>
                </a:solidFill>
                <a:latin typeface="Lato"/>
                <a:ea typeface="Lato"/>
                <a:cs typeface="Lato"/>
                <a:sym typeface="Lato"/>
              </a:rPr>
              <a:t>AS8298</a:t>
            </a:r>
            <a:endParaRPr sz="3400">
              <a:solidFill>
                <a:srgbClr val="8C1919"/>
              </a:solidFill>
              <a:latin typeface="Lato"/>
              <a:ea typeface="Lato"/>
              <a:cs typeface="Lato"/>
              <a:sym typeface="Lato"/>
            </a:endParaRPr>
          </a:p>
        </p:txBody>
      </p:sp>
      <p:sp>
        <p:nvSpPr>
          <p:cNvPr id="72" name="Google Shape;72;p13"/>
          <p:cNvSpPr txBox="1"/>
          <p:nvPr>
            <p:ph idx="1" type="subTitle"/>
          </p:nvPr>
        </p:nvSpPr>
        <p:spPr>
          <a:xfrm>
            <a:off x="1826951" y="3238450"/>
            <a:ext cx="6894900" cy="1241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Pim van Pelt &lt;pim@ipng.ch&gt; • 2022-06-10</a:t>
            </a:r>
            <a:r>
              <a:rPr lang="en"/>
              <a:t> • Baur au Lac, Zurich</a:t>
            </a:r>
            <a:endParaRPr/>
          </a:p>
        </p:txBody>
      </p:sp>
      <p:pic>
        <p:nvPicPr>
          <p:cNvPr id="73" name="Google Shape;73;p13">
            <a:hlinkClick r:id="rId3"/>
          </p:cNvPr>
          <p:cNvPicPr preferRelativeResize="0"/>
          <p:nvPr/>
        </p:nvPicPr>
        <p:blipFill>
          <a:blip r:embed="rId4">
            <a:alphaModFix/>
          </a:blip>
          <a:stretch>
            <a:fillRect/>
          </a:stretch>
        </p:blipFill>
        <p:spPr>
          <a:xfrm>
            <a:off x="372000" y="855625"/>
            <a:ext cx="1454951" cy="1091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latin typeface="Lato"/>
                <a:ea typeface="Lato"/>
                <a:cs typeface="Lato"/>
                <a:sym typeface="Lato"/>
              </a:rPr>
              <a:t>Deploying: Partnership with IP-Max</a:t>
            </a:r>
            <a:endParaRPr/>
          </a:p>
        </p:txBody>
      </p:sp>
      <p:sp>
        <p:nvSpPr>
          <p:cNvPr id="348" name="Google Shape;348;p22"/>
          <p:cNvSpPr txBox="1"/>
          <p:nvPr>
            <p:ph idx="1" type="body"/>
          </p:nvPr>
        </p:nvSpPr>
        <p:spPr>
          <a:xfrm>
            <a:off x="2439647" y="1211350"/>
            <a:ext cx="6282300" cy="3450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600">
                <a:solidFill>
                  <a:schemeClr val="dk1"/>
                </a:solidFill>
                <a:highlight>
                  <a:srgbClr val="FDFDFD"/>
                </a:highlight>
                <a:latin typeface="Roboto"/>
                <a:ea typeface="Roboto"/>
                <a:cs typeface="Roboto"/>
                <a:sym typeface="Roboto"/>
              </a:rPr>
              <a:t>IP-Max:</a:t>
            </a:r>
            <a:endParaRPr b="1" sz="1600">
              <a:solidFill>
                <a:schemeClr val="dk1"/>
              </a:solidFill>
              <a:highlight>
                <a:srgbClr val="FDFDFD"/>
              </a:highlight>
              <a:latin typeface="Roboto"/>
              <a:ea typeface="Roboto"/>
              <a:cs typeface="Roboto"/>
              <a:sym typeface="Roboto"/>
            </a:endParaRPr>
          </a:p>
          <a:p>
            <a:pPr indent="-304800" lvl="0" marL="457200" rtl="0" algn="l">
              <a:spcBef>
                <a:spcPts val="200"/>
              </a:spcBef>
              <a:spcAft>
                <a:spcPts val="0"/>
              </a:spcAft>
              <a:buClr>
                <a:srgbClr val="111111"/>
              </a:buClr>
              <a:buSzPts val="1200"/>
              <a:buFont typeface="Roboto"/>
              <a:buChar char="●"/>
            </a:pPr>
            <a:r>
              <a:rPr lang="en" sz="1200">
                <a:solidFill>
                  <a:srgbClr val="111111"/>
                </a:solidFill>
                <a:highlight>
                  <a:srgbClr val="FDFDFD"/>
                </a:highlight>
                <a:latin typeface="Roboto"/>
                <a:ea typeface="Roboto"/>
                <a:cs typeface="Roboto"/>
                <a:sym typeface="Roboto"/>
              </a:rPr>
              <a:t>30G DWDM Zurich-Frankfurt: three separate carriers/paths</a:t>
            </a:r>
            <a:endParaRPr sz="1200">
              <a:solidFill>
                <a:srgbClr val="111111"/>
              </a:solidFill>
              <a:highlight>
                <a:srgbClr val="FDFDFD"/>
              </a:highlight>
              <a:latin typeface="Roboto"/>
              <a:ea typeface="Roboto"/>
              <a:cs typeface="Roboto"/>
              <a:sym typeface="Roboto"/>
            </a:endParaRPr>
          </a:p>
          <a:p>
            <a:pPr indent="-304800" lvl="0" marL="457200" rtl="0" algn="l">
              <a:spcBef>
                <a:spcPts val="0"/>
              </a:spcBef>
              <a:spcAft>
                <a:spcPts val="0"/>
              </a:spcAft>
              <a:buClr>
                <a:srgbClr val="111111"/>
              </a:buClr>
              <a:buSzPts val="1200"/>
              <a:buFont typeface="Roboto"/>
              <a:buChar char="●"/>
            </a:pPr>
            <a:r>
              <a:rPr lang="en" sz="1200">
                <a:solidFill>
                  <a:srgbClr val="111111"/>
                </a:solidFill>
                <a:highlight>
                  <a:srgbClr val="FDFDFD"/>
                </a:highlight>
                <a:latin typeface="Roboto"/>
                <a:ea typeface="Roboto"/>
                <a:cs typeface="Roboto"/>
                <a:sym typeface="Roboto"/>
              </a:rPr>
              <a:t>10G DWDM Frankfurt-Amsterdam: NIKHEF</a:t>
            </a:r>
            <a:endParaRPr sz="1200">
              <a:solidFill>
                <a:srgbClr val="111111"/>
              </a:solidFill>
              <a:highlight>
                <a:srgbClr val="FDFDFD"/>
              </a:highlight>
              <a:latin typeface="Roboto"/>
              <a:ea typeface="Roboto"/>
              <a:cs typeface="Roboto"/>
              <a:sym typeface="Roboto"/>
            </a:endParaRPr>
          </a:p>
          <a:p>
            <a:pPr indent="-304800" lvl="0" marL="457200" rtl="0" algn="l">
              <a:spcBef>
                <a:spcPts val="0"/>
              </a:spcBef>
              <a:spcAft>
                <a:spcPts val="0"/>
              </a:spcAft>
              <a:buClr>
                <a:srgbClr val="111111"/>
              </a:buClr>
              <a:buSzPts val="1200"/>
              <a:buFont typeface="Roboto"/>
              <a:buChar char="●"/>
            </a:pPr>
            <a:r>
              <a:rPr lang="en" sz="1200">
                <a:solidFill>
                  <a:srgbClr val="111111"/>
                </a:solidFill>
                <a:highlight>
                  <a:srgbClr val="FDFDFD"/>
                </a:highlight>
                <a:latin typeface="Roboto"/>
                <a:ea typeface="Roboto"/>
                <a:cs typeface="Roboto"/>
                <a:sym typeface="Roboto"/>
              </a:rPr>
              <a:t>30G of LAG capacity towards DE-CIX</a:t>
            </a:r>
            <a:endParaRPr sz="1200">
              <a:solidFill>
                <a:srgbClr val="111111"/>
              </a:solidFill>
              <a:highlight>
                <a:srgbClr val="FDFDFD"/>
              </a:highlight>
              <a:latin typeface="Roboto"/>
              <a:ea typeface="Roboto"/>
              <a:cs typeface="Roboto"/>
              <a:sym typeface="Roboto"/>
            </a:endParaRPr>
          </a:p>
          <a:p>
            <a:pPr indent="-304800" lvl="1" marL="914400" rtl="0" algn="l">
              <a:spcBef>
                <a:spcPts val="0"/>
              </a:spcBef>
              <a:spcAft>
                <a:spcPts val="0"/>
              </a:spcAft>
              <a:buClr>
                <a:srgbClr val="111111"/>
              </a:buClr>
              <a:buSzPts val="1200"/>
              <a:buFont typeface="Roboto"/>
              <a:buChar char="○"/>
            </a:pPr>
            <a:r>
              <a:rPr lang="en">
                <a:solidFill>
                  <a:srgbClr val="111111"/>
                </a:solidFill>
                <a:highlight>
                  <a:srgbClr val="FDFDFD"/>
                </a:highlight>
                <a:latin typeface="Roboto"/>
                <a:ea typeface="Roboto"/>
                <a:cs typeface="Roboto"/>
                <a:sym typeface="Roboto"/>
              </a:rPr>
              <a:t>Reseller of all DE-CIX exchange points</a:t>
            </a:r>
            <a:endParaRPr sz="1200">
              <a:solidFill>
                <a:srgbClr val="111111"/>
              </a:solidFill>
              <a:highlight>
                <a:srgbClr val="FDFDFD"/>
              </a:highlight>
              <a:latin typeface="Roboto"/>
              <a:ea typeface="Roboto"/>
              <a:cs typeface="Roboto"/>
              <a:sym typeface="Roboto"/>
            </a:endParaRPr>
          </a:p>
          <a:p>
            <a:pPr indent="0" lvl="0" marL="0" rtl="0" algn="l">
              <a:spcBef>
                <a:spcPts val="800"/>
              </a:spcBef>
              <a:spcAft>
                <a:spcPts val="0"/>
              </a:spcAft>
              <a:buNone/>
            </a:pPr>
            <a:r>
              <a:rPr b="1" lang="en" sz="1600">
                <a:solidFill>
                  <a:schemeClr val="dk1"/>
                </a:solidFill>
                <a:highlight>
                  <a:srgbClr val="FDFDFD"/>
                </a:highlight>
                <a:latin typeface="Roboto"/>
                <a:ea typeface="Roboto"/>
                <a:cs typeface="Roboto"/>
                <a:sym typeface="Roboto"/>
              </a:rPr>
              <a:t>IPng Networks:</a:t>
            </a:r>
            <a:endParaRPr b="1" sz="1600">
              <a:solidFill>
                <a:schemeClr val="dk1"/>
              </a:solidFill>
              <a:highlight>
                <a:srgbClr val="FDFDFD"/>
              </a:highlight>
              <a:latin typeface="Roboto"/>
              <a:ea typeface="Roboto"/>
              <a:cs typeface="Roboto"/>
              <a:sym typeface="Roboto"/>
            </a:endParaRPr>
          </a:p>
          <a:p>
            <a:pPr indent="-304800" lvl="0" marL="457200" rtl="0" algn="l">
              <a:spcBef>
                <a:spcPts val="200"/>
              </a:spcBef>
              <a:spcAft>
                <a:spcPts val="0"/>
              </a:spcAft>
              <a:buClr>
                <a:srgbClr val="111111"/>
              </a:buClr>
              <a:buSzPts val="1200"/>
              <a:buFont typeface="Roboto"/>
              <a:buChar char="●"/>
            </a:pPr>
            <a:r>
              <a:rPr lang="en" sz="1200">
                <a:solidFill>
                  <a:srgbClr val="111111"/>
                </a:solidFill>
                <a:highlight>
                  <a:srgbClr val="FDFDFD"/>
                </a:highlight>
                <a:latin typeface="Roboto"/>
                <a:ea typeface="Roboto"/>
                <a:cs typeface="Roboto"/>
                <a:sym typeface="Roboto"/>
              </a:rPr>
              <a:t>Te0/0/0/4 – EoMPLS to NTT/eShelter Rümlang (</a:t>
            </a:r>
            <a:r>
              <a:rPr b="1" lang="en" sz="1200">
                <a:solidFill>
                  <a:srgbClr val="111111"/>
                </a:solidFill>
                <a:highlight>
                  <a:srgbClr val="FDFDFD"/>
                </a:highlight>
                <a:latin typeface="Roboto"/>
                <a:ea typeface="Roboto"/>
                <a:cs typeface="Roboto"/>
                <a:sym typeface="Roboto"/>
              </a:rPr>
              <a:t>chrma0.ipng.ch</a:t>
            </a:r>
            <a:r>
              <a:rPr lang="en" sz="1200">
                <a:solidFill>
                  <a:srgbClr val="111111"/>
                </a:solidFill>
                <a:highlight>
                  <a:srgbClr val="FDFDFD"/>
                </a:highlight>
                <a:latin typeface="Roboto"/>
                <a:ea typeface="Roboto"/>
                <a:cs typeface="Roboto"/>
                <a:sym typeface="Roboto"/>
              </a:rPr>
              <a:t>)</a:t>
            </a:r>
            <a:endParaRPr sz="1200">
              <a:solidFill>
                <a:srgbClr val="111111"/>
              </a:solidFill>
              <a:highlight>
                <a:srgbClr val="FDFDFD"/>
              </a:highlight>
              <a:latin typeface="Roboto"/>
              <a:ea typeface="Roboto"/>
              <a:cs typeface="Roboto"/>
              <a:sym typeface="Roboto"/>
            </a:endParaRPr>
          </a:p>
          <a:p>
            <a:pPr indent="-304800" lvl="0" marL="457200" rtl="0" algn="l">
              <a:spcBef>
                <a:spcPts val="0"/>
              </a:spcBef>
              <a:spcAft>
                <a:spcPts val="0"/>
              </a:spcAft>
              <a:buClr>
                <a:srgbClr val="111111"/>
              </a:buClr>
              <a:buSzPts val="1200"/>
              <a:buFont typeface="Roboto"/>
              <a:buChar char="●"/>
            </a:pPr>
            <a:r>
              <a:rPr lang="en" sz="1200">
                <a:solidFill>
                  <a:srgbClr val="111111"/>
                </a:solidFill>
                <a:highlight>
                  <a:srgbClr val="FDFDFD"/>
                </a:highlight>
                <a:latin typeface="Roboto"/>
                <a:ea typeface="Roboto"/>
                <a:cs typeface="Roboto"/>
                <a:sym typeface="Roboto"/>
              </a:rPr>
              <a:t>Te0/1/0/4 – EoMPLS to Interxion Glattbrugg (</a:t>
            </a:r>
            <a:r>
              <a:rPr b="1" lang="en" sz="1200">
                <a:solidFill>
                  <a:srgbClr val="111111"/>
                </a:solidFill>
                <a:highlight>
                  <a:srgbClr val="FDFDFD"/>
                </a:highlight>
                <a:latin typeface="Roboto"/>
                <a:ea typeface="Roboto"/>
                <a:cs typeface="Roboto"/>
                <a:sym typeface="Roboto"/>
              </a:rPr>
              <a:t>chgtg0.ipng.ch</a:t>
            </a:r>
            <a:r>
              <a:rPr lang="en" sz="1200">
                <a:solidFill>
                  <a:srgbClr val="111111"/>
                </a:solidFill>
                <a:highlight>
                  <a:srgbClr val="FDFDFD"/>
                </a:highlight>
                <a:latin typeface="Roboto"/>
                <a:ea typeface="Roboto"/>
                <a:cs typeface="Roboto"/>
                <a:sym typeface="Roboto"/>
              </a:rPr>
              <a:t>)</a:t>
            </a:r>
            <a:endParaRPr sz="1200">
              <a:solidFill>
                <a:srgbClr val="111111"/>
              </a:solidFill>
              <a:highlight>
                <a:srgbClr val="FDFDFD"/>
              </a:highlight>
              <a:latin typeface="Roboto"/>
              <a:ea typeface="Roboto"/>
              <a:cs typeface="Roboto"/>
              <a:sym typeface="Roboto"/>
            </a:endParaRPr>
          </a:p>
          <a:p>
            <a:pPr indent="-304800" lvl="0" marL="457200" rtl="0" algn="l">
              <a:spcBef>
                <a:spcPts val="0"/>
              </a:spcBef>
              <a:spcAft>
                <a:spcPts val="0"/>
              </a:spcAft>
              <a:buClr>
                <a:srgbClr val="111111"/>
              </a:buClr>
              <a:buSzPts val="1200"/>
              <a:buFont typeface="Roboto"/>
              <a:buChar char="●"/>
            </a:pPr>
            <a:r>
              <a:rPr lang="en" sz="1200">
                <a:solidFill>
                  <a:srgbClr val="111111"/>
                </a:solidFill>
                <a:highlight>
                  <a:srgbClr val="FDFDFD"/>
                </a:highlight>
                <a:latin typeface="Roboto"/>
                <a:ea typeface="Roboto"/>
                <a:cs typeface="Roboto"/>
                <a:sym typeface="Roboto"/>
              </a:rPr>
              <a:t>Te0/2/0/4 – EoMPLS to NIKHEF Amsterdam (</a:t>
            </a:r>
            <a:r>
              <a:rPr b="1" lang="en" sz="1200">
                <a:solidFill>
                  <a:srgbClr val="111111"/>
                </a:solidFill>
                <a:highlight>
                  <a:srgbClr val="FDFDFD"/>
                </a:highlight>
                <a:latin typeface="Roboto"/>
                <a:ea typeface="Roboto"/>
                <a:cs typeface="Roboto"/>
                <a:sym typeface="Roboto"/>
              </a:rPr>
              <a:t>nlams0.ipng.ch</a:t>
            </a:r>
            <a:r>
              <a:rPr lang="en" sz="1200">
                <a:solidFill>
                  <a:srgbClr val="111111"/>
                </a:solidFill>
                <a:highlight>
                  <a:srgbClr val="FDFDFD"/>
                </a:highlight>
                <a:latin typeface="Roboto"/>
                <a:ea typeface="Roboto"/>
                <a:cs typeface="Roboto"/>
                <a:sym typeface="Roboto"/>
              </a:rPr>
              <a:t>)</a:t>
            </a:r>
            <a:endParaRPr sz="1200">
              <a:solidFill>
                <a:srgbClr val="111111"/>
              </a:solidFill>
              <a:highlight>
                <a:srgbClr val="FDFDFD"/>
              </a:highlight>
              <a:latin typeface="Roboto"/>
              <a:ea typeface="Roboto"/>
              <a:cs typeface="Roboto"/>
              <a:sym typeface="Roboto"/>
            </a:endParaRPr>
          </a:p>
          <a:p>
            <a:pPr indent="0" lvl="0" marL="0" rtl="0" algn="l">
              <a:spcBef>
                <a:spcPts val="800"/>
              </a:spcBef>
              <a:spcAft>
                <a:spcPts val="0"/>
              </a:spcAft>
              <a:buNone/>
            </a:pPr>
            <a:r>
              <a:rPr b="1" lang="en" sz="1600">
                <a:solidFill>
                  <a:schemeClr val="dk1"/>
                </a:solidFill>
                <a:highlight>
                  <a:srgbClr val="FDFDFD"/>
                </a:highlight>
                <a:latin typeface="Roboto"/>
                <a:ea typeface="Roboto"/>
                <a:cs typeface="Roboto"/>
                <a:sym typeface="Roboto"/>
              </a:rPr>
              <a:t>DE-CIX Peering: 972 ASNs, 238K IPv4, 44K IPv6</a:t>
            </a:r>
            <a:endParaRPr b="1" sz="1600">
              <a:solidFill>
                <a:schemeClr val="dk1"/>
              </a:solidFill>
              <a:highlight>
                <a:srgbClr val="FDFDFD"/>
              </a:highlight>
              <a:latin typeface="Roboto"/>
              <a:ea typeface="Roboto"/>
              <a:cs typeface="Roboto"/>
              <a:sym typeface="Roboto"/>
            </a:endParaRPr>
          </a:p>
          <a:p>
            <a:pPr indent="-304800" lvl="0" marL="457200" rtl="0" algn="l">
              <a:spcBef>
                <a:spcPts val="200"/>
              </a:spcBef>
              <a:spcAft>
                <a:spcPts val="0"/>
              </a:spcAft>
              <a:buClr>
                <a:srgbClr val="111111"/>
              </a:buClr>
              <a:buSzPts val="1200"/>
              <a:buFont typeface="Roboto"/>
              <a:buChar char="●"/>
            </a:pPr>
            <a:r>
              <a:rPr lang="en" sz="1200">
                <a:solidFill>
                  <a:srgbClr val="111111"/>
                </a:solidFill>
                <a:highlight>
                  <a:srgbClr val="FDFDFD"/>
                </a:highlight>
                <a:latin typeface="Roboto"/>
                <a:ea typeface="Roboto"/>
                <a:cs typeface="Roboto"/>
                <a:sym typeface="Roboto"/>
              </a:rPr>
              <a:t>DE-CIX Frankfurt (970 ASNs, peer with </a:t>
            </a:r>
            <a:r>
              <a:rPr b="1" lang="en" sz="1200">
                <a:solidFill>
                  <a:srgbClr val="111111"/>
                </a:solidFill>
                <a:highlight>
                  <a:srgbClr val="FDFDFD"/>
                </a:highlight>
                <a:latin typeface="Roboto"/>
                <a:ea typeface="Roboto"/>
                <a:cs typeface="Roboto"/>
                <a:sym typeface="Roboto"/>
              </a:rPr>
              <a:t>810</a:t>
            </a:r>
            <a:r>
              <a:rPr lang="en" sz="1200">
                <a:solidFill>
                  <a:srgbClr val="111111"/>
                </a:solidFill>
                <a:highlight>
                  <a:srgbClr val="FDFDFD"/>
                </a:highlight>
                <a:latin typeface="Roboto"/>
                <a:ea typeface="Roboto"/>
                <a:cs typeface="Roboto"/>
                <a:sym typeface="Roboto"/>
              </a:rPr>
              <a:t>) 		⇒ 156K IPv4	37K IPv6</a:t>
            </a:r>
            <a:endParaRPr sz="1200">
              <a:solidFill>
                <a:srgbClr val="111111"/>
              </a:solidFill>
              <a:highlight>
                <a:srgbClr val="FDFDFD"/>
              </a:highlight>
              <a:latin typeface="Roboto"/>
              <a:ea typeface="Roboto"/>
              <a:cs typeface="Roboto"/>
              <a:sym typeface="Roboto"/>
            </a:endParaRPr>
          </a:p>
          <a:p>
            <a:pPr indent="-304800" lvl="0" marL="457200" rtl="0" algn="l">
              <a:spcBef>
                <a:spcPts val="0"/>
              </a:spcBef>
              <a:spcAft>
                <a:spcPts val="0"/>
              </a:spcAft>
              <a:buClr>
                <a:srgbClr val="111111"/>
              </a:buClr>
              <a:buSzPts val="1200"/>
              <a:buFont typeface="Roboto"/>
              <a:buChar char="●"/>
            </a:pPr>
            <a:r>
              <a:rPr lang="en" sz="1200">
                <a:solidFill>
                  <a:srgbClr val="111111"/>
                </a:solidFill>
                <a:highlight>
                  <a:srgbClr val="FDFDFD"/>
                </a:highlight>
                <a:latin typeface="Roboto"/>
                <a:ea typeface="Roboto"/>
                <a:cs typeface="Roboto"/>
                <a:sym typeface="Roboto"/>
              </a:rPr>
              <a:t>DE-CIX Munich (176 ASNs present, peer with </a:t>
            </a:r>
            <a:r>
              <a:rPr b="1" lang="en" sz="1200">
                <a:solidFill>
                  <a:srgbClr val="111111"/>
                </a:solidFill>
                <a:highlight>
                  <a:srgbClr val="FDFDFD"/>
                </a:highlight>
                <a:latin typeface="Roboto"/>
                <a:ea typeface="Roboto"/>
                <a:cs typeface="Roboto"/>
                <a:sym typeface="Roboto"/>
              </a:rPr>
              <a:t>154</a:t>
            </a:r>
            <a:r>
              <a:rPr lang="en" sz="1200">
                <a:solidFill>
                  <a:srgbClr val="111111"/>
                </a:solidFill>
                <a:highlight>
                  <a:srgbClr val="FDFDFD"/>
                </a:highlight>
                <a:latin typeface="Roboto"/>
                <a:ea typeface="Roboto"/>
                <a:cs typeface="Roboto"/>
                <a:sym typeface="Roboto"/>
              </a:rPr>
              <a:t>)	⇒ 62K IPv4	3K IPv6</a:t>
            </a:r>
            <a:endParaRPr sz="1200">
              <a:solidFill>
                <a:srgbClr val="111111"/>
              </a:solidFill>
              <a:highlight>
                <a:srgbClr val="FDFDFD"/>
              </a:highlight>
              <a:latin typeface="Roboto"/>
              <a:ea typeface="Roboto"/>
              <a:cs typeface="Roboto"/>
              <a:sym typeface="Roboto"/>
            </a:endParaRPr>
          </a:p>
          <a:p>
            <a:pPr indent="-304800" lvl="0" marL="457200" rtl="0" algn="l">
              <a:spcBef>
                <a:spcPts val="0"/>
              </a:spcBef>
              <a:spcAft>
                <a:spcPts val="0"/>
              </a:spcAft>
              <a:buClr>
                <a:srgbClr val="111111"/>
              </a:buClr>
              <a:buSzPts val="1200"/>
              <a:buFont typeface="Roboto"/>
              <a:buChar char="●"/>
            </a:pPr>
            <a:r>
              <a:rPr lang="en" sz="1200">
                <a:solidFill>
                  <a:srgbClr val="111111"/>
                </a:solidFill>
                <a:highlight>
                  <a:srgbClr val="FDFDFD"/>
                </a:highlight>
                <a:latin typeface="Roboto"/>
                <a:ea typeface="Roboto"/>
                <a:cs typeface="Roboto"/>
                <a:sym typeface="Roboto"/>
              </a:rPr>
              <a:t>DE-CIX </a:t>
            </a:r>
            <a:r>
              <a:rPr lang="en" sz="1200">
                <a:solidFill>
                  <a:srgbClr val="111111"/>
                </a:solidFill>
                <a:highlight>
                  <a:srgbClr val="FDFDFD"/>
                </a:highlight>
                <a:latin typeface="Roboto"/>
                <a:ea typeface="Roboto"/>
                <a:cs typeface="Roboto"/>
                <a:sym typeface="Roboto"/>
              </a:rPr>
              <a:t>Dusseldorf (208 ASNs present, peer with </a:t>
            </a:r>
            <a:r>
              <a:rPr b="1" lang="en" sz="1200">
                <a:solidFill>
                  <a:srgbClr val="111111"/>
                </a:solidFill>
                <a:highlight>
                  <a:srgbClr val="FDFDFD"/>
                </a:highlight>
                <a:latin typeface="Roboto"/>
                <a:ea typeface="Roboto"/>
                <a:cs typeface="Roboto"/>
                <a:sym typeface="Roboto"/>
              </a:rPr>
              <a:t>183</a:t>
            </a:r>
            <a:r>
              <a:rPr lang="en" sz="1200">
                <a:solidFill>
                  <a:srgbClr val="111111"/>
                </a:solidFill>
                <a:highlight>
                  <a:srgbClr val="FDFDFD"/>
                </a:highlight>
                <a:latin typeface="Roboto"/>
                <a:ea typeface="Roboto"/>
                <a:cs typeface="Roboto"/>
                <a:sym typeface="Roboto"/>
              </a:rPr>
              <a:t>)	⇒ 19K IPv4	3K IPv6 </a:t>
            </a:r>
            <a:endParaRPr sz="1200">
              <a:solidFill>
                <a:srgbClr val="111111"/>
              </a:solidFill>
              <a:highlight>
                <a:srgbClr val="FDFDFD"/>
              </a:highlight>
              <a:latin typeface="Roboto"/>
              <a:ea typeface="Roboto"/>
              <a:cs typeface="Roboto"/>
              <a:sym typeface="Roboto"/>
            </a:endParaRPr>
          </a:p>
          <a:p>
            <a:pPr indent="-304800" lvl="0" marL="457200" rtl="0" algn="l">
              <a:spcBef>
                <a:spcPts val="0"/>
              </a:spcBef>
              <a:spcAft>
                <a:spcPts val="0"/>
              </a:spcAft>
              <a:buClr>
                <a:srgbClr val="111111"/>
              </a:buClr>
              <a:buSzPts val="1200"/>
              <a:buFont typeface="Roboto"/>
              <a:buChar char="●"/>
            </a:pPr>
            <a:r>
              <a:rPr lang="en" sz="1200">
                <a:solidFill>
                  <a:srgbClr val="111111"/>
                </a:solidFill>
                <a:highlight>
                  <a:srgbClr val="FDFDFD"/>
                </a:highlight>
                <a:latin typeface="Roboto"/>
                <a:ea typeface="Roboto"/>
                <a:cs typeface="Roboto"/>
                <a:sym typeface="Roboto"/>
              </a:rPr>
              <a:t>DE-CIX </a:t>
            </a:r>
            <a:r>
              <a:rPr lang="en" sz="1200">
                <a:solidFill>
                  <a:srgbClr val="111111"/>
                </a:solidFill>
                <a:highlight>
                  <a:srgbClr val="FDFDFD"/>
                </a:highlight>
                <a:latin typeface="Roboto"/>
                <a:ea typeface="Roboto"/>
                <a:cs typeface="Roboto"/>
                <a:sym typeface="Roboto"/>
              </a:rPr>
              <a:t>Hamburg (170 ASNs present, peer with </a:t>
            </a:r>
            <a:r>
              <a:rPr b="1" lang="en" sz="1200">
                <a:solidFill>
                  <a:srgbClr val="111111"/>
                </a:solidFill>
                <a:highlight>
                  <a:srgbClr val="FDFDFD"/>
                </a:highlight>
                <a:latin typeface="Roboto"/>
                <a:ea typeface="Roboto"/>
                <a:cs typeface="Roboto"/>
                <a:sym typeface="Roboto"/>
              </a:rPr>
              <a:t>152</a:t>
            </a:r>
            <a:r>
              <a:rPr lang="en" sz="1200">
                <a:solidFill>
                  <a:srgbClr val="111111"/>
                </a:solidFill>
                <a:highlight>
                  <a:srgbClr val="FDFDFD"/>
                </a:highlight>
                <a:latin typeface="Roboto"/>
                <a:ea typeface="Roboto"/>
                <a:cs typeface="Roboto"/>
                <a:sym typeface="Roboto"/>
              </a:rPr>
              <a:t>)	⇒ </a:t>
            </a:r>
            <a:r>
              <a:rPr lang="en" sz="1200">
                <a:solidFill>
                  <a:srgbClr val="111111"/>
                </a:solidFill>
                <a:highlight>
                  <a:srgbClr val="FDFDFD"/>
                </a:highlight>
                <a:latin typeface="Roboto"/>
                <a:ea typeface="Roboto"/>
                <a:cs typeface="Roboto"/>
                <a:sym typeface="Roboto"/>
              </a:rPr>
              <a:t>1450 IPv4	215 IPv6</a:t>
            </a:r>
            <a:endParaRPr sz="1200">
              <a:solidFill>
                <a:srgbClr val="111111"/>
              </a:solidFill>
              <a:highlight>
                <a:srgbClr val="FDFDFD"/>
              </a:highlight>
              <a:latin typeface="Roboto"/>
              <a:ea typeface="Roboto"/>
              <a:cs typeface="Roboto"/>
              <a:sym typeface="Roboto"/>
            </a:endParaRPr>
          </a:p>
        </p:txBody>
      </p:sp>
      <p:pic>
        <p:nvPicPr>
          <p:cNvPr id="349" name="Google Shape;349;p22"/>
          <p:cNvPicPr preferRelativeResize="0"/>
          <p:nvPr/>
        </p:nvPicPr>
        <p:blipFill>
          <a:blip r:embed="rId3">
            <a:alphaModFix/>
          </a:blip>
          <a:stretch>
            <a:fillRect/>
          </a:stretch>
        </p:blipFill>
        <p:spPr>
          <a:xfrm>
            <a:off x="170425" y="1376850"/>
            <a:ext cx="2053850" cy="3400273"/>
          </a:xfrm>
          <a:prstGeom prst="rect">
            <a:avLst/>
          </a:prstGeom>
          <a:noFill/>
          <a:ln>
            <a:noFill/>
          </a:ln>
        </p:spPr>
      </p:pic>
      <p:pic>
        <p:nvPicPr>
          <p:cNvPr id="350" name="Google Shape;350;p22"/>
          <p:cNvPicPr preferRelativeResize="0"/>
          <p:nvPr/>
        </p:nvPicPr>
        <p:blipFill>
          <a:blip r:embed="rId4">
            <a:alphaModFix/>
          </a:blip>
          <a:stretch>
            <a:fillRect/>
          </a:stretch>
        </p:blipFill>
        <p:spPr>
          <a:xfrm>
            <a:off x="518900" y="103350"/>
            <a:ext cx="1356900" cy="1181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2500">
                <a:solidFill>
                  <a:schemeClr val="dk1"/>
                </a:solidFill>
                <a:latin typeface="Lato"/>
                <a:ea typeface="Lato"/>
                <a:cs typeface="Lato"/>
                <a:sym typeface="Lato"/>
              </a:rPr>
              <a:t>IP-Max: Stable L2 backhaul to DE-CIX</a:t>
            </a:r>
            <a:endParaRPr sz="2500">
              <a:solidFill>
                <a:schemeClr val="dk1"/>
              </a:solidFill>
              <a:latin typeface="Lato"/>
              <a:ea typeface="Lato"/>
              <a:cs typeface="Lato"/>
              <a:sym typeface="Lato"/>
            </a:endParaRPr>
          </a:p>
        </p:txBody>
      </p:sp>
      <p:grpSp>
        <p:nvGrpSpPr>
          <p:cNvPr id="356" name="Google Shape;356;p23"/>
          <p:cNvGrpSpPr/>
          <p:nvPr/>
        </p:nvGrpSpPr>
        <p:grpSpPr>
          <a:xfrm>
            <a:off x="42275" y="1766300"/>
            <a:ext cx="2484900" cy="3175150"/>
            <a:chOff x="42275" y="1766300"/>
            <a:chExt cx="2484900" cy="3175150"/>
          </a:xfrm>
        </p:grpSpPr>
        <p:sp>
          <p:nvSpPr>
            <p:cNvPr id="357" name="Google Shape;357;p23"/>
            <p:cNvSpPr/>
            <p:nvPr/>
          </p:nvSpPr>
          <p:spPr>
            <a:xfrm>
              <a:off x="631350" y="3686375"/>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3"/>
            <p:cNvSpPr txBox="1"/>
            <p:nvPr/>
          </p:nvSpPr>
          <p:spPr>
            <a:xfrm>
              <a:off x="631350" y="3623800"/>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ip4-rewrite-transit</a:t>
              </a:r>
              <a:endParaRPr b="1" sz="700">
                <a:latin typeface="Lato"/>
                <a:ea typeface="Lato"/>
                <a:cs typeface="Lato"/>
                <a:sym typeface="Lato"/>
              </a:endParaRPr>
            </a:p>
          </p:txBody>
        </p:sp>
        <p:sp>
          <p:nvSpPr>
            <p:cNvPr id="359" name="Google Shape;359;p23"/>
            <p:cNvSpPr/>
            <p:nvPr/>
          </p:nvSpPr>
          <p:spPr>
            <a:xfrm>
              <a:off x="1026025" y="223067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3"/>
            <p:cNvSpPr txBox="1"/>
            <p:nvPr/>
          </p:nvSpPr>
          <p:spPr>
            <a:xfrm>
              <a:off x="1026025" y="2176825"/>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ethernet-</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input</a:t>
              </a:r>
              <a:endParaRPr b="1" sz="700">
                <a:latin typeface="Lato"/>
                <a:ea typeface="Lato"/>
                <a:cs typeface="Lato"/>
                <a:sym typeface="Lato"/>
              </a:endParaRPr>
            </a:p>
          </p:txBody>
        </p:sp>
        <p:sp>
          <p:nvSpPr>
            <p:cNvPr id="361" name="Google Shape;361;p23"/>
            <p:cNvSpPr/>
            <p:nvPr/>
          </p:nvSpPr>
          <p:spPr>
            <a:xfrm>
              <a:off x="1090075" y="1766300"/>
              <a:ext cx="663600" cy="292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3"/>
            <p:cNvSpPr txBox="1"/>
            <p:nvPr/>
          </p:nvSpPr>
          <p:spPr>
            <a:xfrm>
              <a:off x="1090075" y="17663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dpdk-input</a:t>
              </a:r>
              <a:endParaRPr b="1" sz="700">
                <a:latin typeface="Lato"/>
                <a:ea typeface="Lato"/>
                <a:cs typeface="Lato"/>
                <a:sym typeface="Lato"/>
              </a:endParaRPr>
            </a:p>
          </p:txBody>
        </p:sp>
        <p:sp>
          <p:nvSpPr>
            <p:cNvPr id="363" name="Google Shape;363;p23"/>
            <p:cNvSpPr/>
            <p:nvPr/>
          </p:nvSpPr>
          <p:spPr>
            <a:xfrm>
              <a:off x="378075" y="1766300"/>
              <a:ext cx="663600" cy="292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3"/>
            <p:cNvSpPr txBox="1"/>
            <p:nvPr/>
          </p:nvSpPr>
          <p:spPr>
            <a:xfrm>
              <a:off x="378075" y="17663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virtio-input</a:t>
              </a:r>
              <a:endParaRPr b="1" sz="700">
                <a:latin typeface="Lato"/>
                <a:ea typeface="Lato"/>
                <a:cs typeface="Lato"/>
                <a:sym typeface="Lato"/>
              </a:endParaRPr>
            </a:p>
          </p:txBody>
        </p:sp>
        <p:sp>
          <p:nvSpPr>
            <p:cNvPr id="365" name="Google Shape;365;p23"/>
            <p:cNvSpPr/>
            <p:nvPr/>
          </p:nvSpPr>
          <p:spPr>
            <a:xfrm>
              <a:off x="1090075" y="269505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3"/>
            <p:cNvSpPr txBox="1"/>
            <p:nvPr/>
          </p:nvSpPr>
          <p:spPr>
            <a:xfrm>
              <a:off x="1090075" y="269505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ip4-input</a:t>
              </a:r>
              <a:endParaRPr b="1" sz="700">
                <a:latin typeface="Lato"/>
                <a:ea typeface="Lato"/>
                <a:cs typeface="Lato"/>
                <a:sym typeface="Lato"/>
              </a:endParaRPr>
            </a:p>
          </p:txBody>
        </p:sp>
        <p:sp>
          <p:nvSpPr>
            <p:cNvPr id="367" name="Google Shape;367;p23"/>
            <p:cNvSpPr/>
            <p:nvPr/>
          </p:nvSpPr>
          <p:spPr>
            <a:xfrm>
              <a:off x="1090075" y="322790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3"/>
            <p:cNvSpPr txBox="1"/>
            <p:nvPr/>
          </p:nvSpPr>
          <p:spPr>
            <a:xfrm>
              <a:off x="1090075" y="32279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ip4-lookup</a:t>
              </a:r>
              <a:endParaRPr b="1" sz="700">
                <a:latin typeface="Lato"/>
                <a:ea typeface="Lato"/>
                <a:cs typeface="Lato"/>
                <a:sym typeface="Lato"/>
              </a:endParaRPr>
            </a:p>
          </p:txBody>
        </p:sp>
        <p:sp>
          <p:nvSpPr>
            <p:cNvPr id="369" name="Google Shape;369;p23"/>
            <p:cNvSpPr/>
            <p:nvPr/>
          </p:nvSpPr>
          <p:spPr>
            <a:xfrm>
              <a:off x="1531775" y="370085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3"/>
            <p:cNvSpPr txBox="1"/>
            <p:nvPr/>
          </p:nvSpPr>
          <p:spPr>
            <a:xfrm>
              <a:off x="1531775" y="370085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ip4-local</a:t>
              </a:r>
              <a:endParaRPr b="1" sz="700">
                <a:latin typeface="Lato"/>
                <a:ea typeface="Lato"/>
                <a:cs typeface="Lato"/>
                <a:sym typeface="Lato"/>
              </a:endParaRPr>
            </a:p>
          </p:txBody>
        </p:sp>
        <p:sp>
          <p:nvSpPr>
            <p:cNvPr id="371" name="Google Shape;371;p23"/>
            <p:cNvSpPr/>
            <p:nvPr/>
          </p:nvSpPr>
          <p:spPr>
            <a:xfrm>
              <a:off x="378075" y="2695038"/>
              <a:ext cx="663600" cy="2925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3"/>
            <p:cNvSpPr txBox="1"/>
            <p:nvPr/>
          </p:nvSpPr>
          <p:spPr>
            <a:xfrm>
              <a:off x="378075" y="269503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ip6-input</a:t>
              </a:r>
              <a:endParaRPr b="1" sz="700">
                <a:latin typeface="Lato"/>
                <a:ea typeface="Lato"/>
                <a:cs typeface="Lato"/>
                <a:sym typeface="Lato"/>
              </a:endParaRPr>
            </a:p>
          </p:txBody>
        </p:sp>
        <p:sp>
          <p:nvSpPr>
            <p:cNvPr id="373" name="Google Shape;373;p23"/>
            <p:cNvSpPr/>
            <p:nvPr/>
          </p:nvSpPr>
          <p:spPr>
            <a:xfrm>
              <a:off x="42275" y="3103525"/>
              <a:ext cx="663600" cy="2925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3"/>
            <p:cNvSpPr txBox="1"/>
            <p:nvPr/>
          </p:nvSpPr>
          <p:spPr>
            <a:xfrm>
              <a:off x="42275" y="3103525"/>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a:t>
              </a:r>
              <a:endParaRPr b="1" sz="700">
                <a:latin typeface="Lato"/>
                <a:ea typeface="Lato"/>
                <a:cs typeface="Lato"/>
                <a:sym typeface="Lato"/>
              </a:endParaRPr>
            </a:p>
          </p:txBody>
        </p:sp>
        <p:sp>
          <p:nvSpPr>
            <p:cNvPr id="375" name="Google Shape;375;p23"/>
            <p:cNvSpPr/>
            <p:nvPr/>
          </p:nvSpPr>
          <p:spPr>
            <a:xfrm>
              <a:off x="312225" y="413637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3"/>
            <p:cNvSpPr txBox="1"/>
            <p:nvPr/>
          </p:nvSpPr>
          <p:spPr>
            <a:xfrm>
              <a:off x="312225" y="4082525"/>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ethernet-</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output</a:t>
              </a:r>
              <a:endParaRPr b="1" sz="700">
                <a:latin typeface="Lato"/>
                <a:ea typeface="Lato"/>
                <a:cs typeface="Lato"/>
                <a:sym typeface="Lato"/>
              </a:endParaRPr>
            </a:p>
          </p:txBody>
        </p:sp>
        <p:sp>
          <p:nvSpPr>
            <p:cNvPr id="377" name="Google Shape;377;p23"/>
            <p:cNvSpPr/>
            <p:nvPr/>
          </p:nvSpPr>
          <p:spPr>
            <a:xfrm>
              <a:off x="42275" y="459512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3"/>
            <p:cNvSpPr txBox="1"/>
            <p:nvPr/>
          </p:nvSpPr>
          <p:spPr>
            <a:xfrm>
              <a:off x="42275" y="4541250"/>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interface-</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output</a:t>
              </a:r>
              <a:endParaRPr b="1" sz="700">
                <a:latin typeface="Lato"/>
                <a:ea typeface="Lato"/>
                <a:cs typeface="Lato"/>
                <a:sym typeface="Lato"/>
              </a:endParaRPr>
            </a:p>
          </p:txBody>
        </p:sp>
        <p:sp>
          <p:nvSpPr>
            <p:cNvPr id="379" name="Google Shape;379;p23"/>
            <p:cNvSpPr/>
            <p:nvPr/>
          </p:nvSpPr>
          <p:spPr>
            <a:xfrm>
              <a:off x="1802075" y="2695038"/>
              <a:ext cx="663600" cy="2925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3"/>
            <p:cNvSpPr txBox="1"/>
            <p:nvPr/>
          </p:nvSpPr>
          <p:spPr>
            <a:xfrm>
              <a:off x="1802075" y="269503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mpls-input</a:t>
              </a:r>
              <a:endParaRPr b="1" sz="700">
                <a:latin typeface="Lato"/>
                <a:ea typeface="Lato"/>
                <a:cs typeface="Lato"/>
                <a:sym typeface="Lato"/>
              </a:endParaRPr>
            </a:p>
          </p:txBody>
        </p:sp>
        <p:cxnSp>
          <p:nvCxnSpPr>
            <p:cNvPr id="381" name="Google Shape;381;p23"/>
            <p:cNvCxnSpPr>
              <a:stCxn id="359" idx="0"/>
              <a:endCxn id="362" idx="2"/>
            </p:cNvCxnSpPr>
            <p:nvPr/>
          </p:nvCxnSpPr>
          <p:spPr>
            <a:xfrm flipH="1" rot="10800000">
              <a:off x="1357825" y="2058775"/>
              <a:ext cx="64200" cy="171900"/>
            </a:xfrm>
            <a:prstGeom prst="straightConnector1">
              <a:avLst/>
            </a:prstGeom>
            <a:noFill/>
            <a:ln cap="flat" cmpd="sng" w="19050">
              <a:solidFill>
                <a:schemeClr val="dk2"/>
              </a:solidFill>
              <a:prstDash val="solid"/>
              <a:round/>
              <a:headEnd len="med" w="med" type="stealth"/>
              <a:tailEnd len="med" w="med" type="none"/>
            </a:ln>
          </p:spPr>
        </p:cxnSp>
        <p:cxnSp>
          <p:nvCxnSpPr>
            <p:cNvPr id="382" name="Google Shape;382;p23"/>
            <p:cNvCxnSpPr>
              <a:stCxn id="366" idx="0"/>
              <a:endCxn id="359" idx="4"/>
            </p:cNvCxnSpPr>
            <p:nvPr/>
          </p:nvCxnSpPr>
          <p:spPr>
            <a:xfrm rot="10800000">
              <a:off x="1357675" y="2523150"/>
              <a:ext cx="64200" cy="171900"/>
            </a:xfrm>
            <a:prstGeom prst="straightConnector1">
              <a:avLst/>
            </a:prstGeom>
            <a:noFill/>
            <a:ln cap="flat" cmpd="sng" w="19050">
              <a:solidFill>
                <a:schemeClr val="dk2"/>
              </a:solidFill>
              <a:prstDash val="solid"/>
              <a:round/>
              <a:headEnd len="med" w="med" type="stealth"/>
              <a:tailEnd len="med" w="med" type="none"/>
            </a:ln>
          </p:spPr>
        </p:cxnSp>
        <p:cxnSp>
          <p:nvCxnSpPr>
            <p:cNvPr id="383" name="Google Shape;383;p23"/>
            <p:cNvCxnSpPr>
              <a:stCxn id="372" idx="0"/>
              <a:endCxn id="359" idx="4"/>
            </p:cNvCxnSpPr>
            <p:nvPr/>
          </p:nvCxnSpPr>
          <p:spPr>
            <a:xfrm flipH="1" rot="10800000">
              <a:off x="709875" y="2523138"/>
              <a:ext cx="648000" cy="171900"/>
            </a:xfrm>
            <a:prstGeom prst="straightConnector1">
              <a:avLst/>
            </a:prstGeom>
            <a:noFill/>
            <a:ln cap="flat" cmpd="sng" w="9525">
              <a:solidFill>
                <a:schemeClr val="dk2"/>
              </a:solidFill>
              <a:prstDash val="solid"/>
              <a:round/>
              <a:headEnd len="med" w="med" type="stealth"/>
              <a:tailEnd len="med" w="med" type="none"/>
            </a:ln>
          </p:spPr>
        </p:cxnSp>
        <p:cxnSp>
          <p:nvCxnSpPr>
            <p:cNvPr id="384" name="Google Shape;384;p23"/>
            <p:cNvCxnSpPr>
              <a:stCxn id="380" idx="0"/>
              <a:endCxn id="359" idx="4"/>
            </p:cNvCxnSpPr>
            <p:nvPr/>
          </p:nvCxnSpPr>
          <p:spPr>
            <a:xfrm rot="10800000">
              <a:off x="1357775" y="2523138"/>
              <a:ext cx="776100" cy="171900"/>
            </a:xfrm>
            <a:prstGeom prst="straightConnector1">
              <a:avLst/>
            </a:prstGeom>
            <a:noFill/>
            <a:ln cap="flat" cmpd="sng" w="9525">
              <a:solidFill>
                <a:schemeClr val="dk2"/>
              </a:solidFill>
              <a:prstDash val="solid"/>
              <a:round/>
              <a:headEnd len="med" w="med" type="stealth"/>
              <a:tailEnd len="med" w="med" type="none"/>
            </a:ln>
          </p:spPr>
        </p:cxnSp>
        <p:cxnSp>
          <p:nvCxnSpPr>
            <p:cNvPr id="385" name="Google Shape;385;p23"/>
            <p:cNvCxnSpPr>
              <a:stCxn id="374" idx="0"/>
              <a:endCxn id="372" idx="2"/>
            </p:cNvCxnSpPr>
            <p:nvPr/>
          </p:nvCxnSpPr>
          <p:spPr>
            <a:xfrm flipH="1" rot="10800000">
              <a:off x="374075" y="2987425"/>
              <a:ext cx="335700" cy="116100"/>
            </a:xfrm>
            <a:prstGeom prst="straightConnector1">
              <a:avLst/>
            </a:prstGeom>
            <a:noFill/>
            <a:ln cap="flat" cmpd="sng" w="9525">
              <a:solidFill>
                <a:schemeClr val="dk2"/>
              </a:solidFill>
              <a:prstDash val="solid"/>
              <a:round/>
              <a:headEnd len="med" w="med" type="stealth"/>
              <a:tailEnd len="med" w="med" type="none"/>
            </a:ln>
          </p:spPr>
        </p:cxnSp>
        <p:cxnSp>
          <p:nvCxnSpPr>
            <p:cNvPr id="386" name="Google Shape;386;p23"/>
            <p:cNvCxnSpPr>
              <a:stCxn id="359" idx="0"/>
              <a:endCxn id="364" idx="2"/>
            </p:cNvCxnSpPr>
            <p:nvPr/>
          </p:nvCxnSpPr>
          <p:spPr>
            <a:xfrm rot="10800000">
              <a:off x="709825" y="2058775"/>
              <a:ext cx="648000" cy="171900"/>
            </a:xfrm>
            <a:prstGeom prst="straightConnector1">
              <a:avLst/>
            </a:prstGeom>
            <a:noFill/>
            <a:ln cap="flat" cmpd="sng" w="9525">
              <a:solidFill>
                <a:schemeClr val="dk2"/>
              </a:solidFill>
              <a:prstDash val="solid"/>
              <a:round/>
              <a:headEnd len="med" w="med" type="stealth"/>
              <a:tailEnd len="med" w="med" type="none"/>
            </a:ln>
          </p:spPr>
        </p:cxnSp>
        <p:cxnSp>
          <p:nvCxnSpPr>
            <p:cNvPr id="387" name="Google Shape;387;p23"/>
            <p:cNvCxnSpPr>
              <a:stCxn id="368" idx="0"/>
              <a:endCxn id="366" idx="2"/>
            </p:cNvCxnSpPr>
            <p:nvPr/>
          </p:nvCxnSpPr>
          <p:spPr>
            <a:xfrm rot="10800000">
              <a:off x="1421875" y="2987600"/>
              <a:ext cx="0" cy="240300"/>
            </a:xfrm>
            <a:prstGeom prst="straightConnector1">
              <a:avLst/>
            </a:prstGeom>
            <a:noFill/>
            <a:ln cap="flat" cmpd="sng" w="19050">
              <a:solidFill>
                <a:schemeClr val="dk2"/>
              </a:solidFill>
              <a:prstDash val="solid"/>
              <a:round/>
              <a:headEnd len="med" w="med" type="stealth"/>
              <a:tailEnd len="med" w="med" type="none"/>
            </a:ln>
          </p:spPr>
        </p:cxnSp>
        <p:cxnSp>
          <p:nvCxnSpPr>
            <p:cNvPr id="388" name="Google Shape;388;p23"/>
            <p:cNvCxnSpPr>
              <a:stCxn id="357" idx="0"/>
              <a:endCxn id="368" idx="2"/>
            </p:cNvCxnSpPr>
            <p:nvPr/>
          </p:nvCxnSpPr>
          <p:spPr>
            <a:xfrm flipH="1" rot="10800000">
              <a:off x="963150" y="3520475"/>
              <a:ext cx="458700" cy="165900"/>
            </a:xfrm>
            <a:prstGeom prst="straightConnector1">
              <a:avLst/>
            </a:prstGeom>
            <a:noFill/>
            <a:ln cap="flat" cmpd="sng" w="19050">
              <a:solidFill>
                <a:schemeClr val="dk2"/>
              </a:solidFill>
              <a:prstDash val="solid"/>
              <a:round/>
              <a:headEnd len="med" w="med" type="stealth"/>
              <a:tailEnd len="med" w="med" type="none"/>
            </a:ln>
          </p:spPr>
        </p:cxnSp>
        <p:cxnSp>
          <p:nvCxnSpPr>
            <p:cNvPr id="389" name="Google Shape;389;p23"/>
            <p:cNvCxnSpPr>
              <a:stCxn id="375" idx="0"/>
              <a:endCxn id="357" idx="4"/>
            </p:cNvCxnSpPr>
            <p:nvPr/>
          </p:nvCxnSpPr>
          <p:spPr>
            <a:xfrm flipH="1" rot="10800000">
              <a:off x="644025" y="3978875"/>
              <a:ext cx="319200" cy="157500"/>
            </a:xfrm>
            <a:prstGeom prst="straightConnector1">
              <a:avLst/>
            </a:prstGeom>
            <a:noFill/>
            <a:ln cap="flat" cmpd="sng" w="19050">
              <a:solidFill>
                <a:schemeClr val="dk2"/>
              </a:solidFill>
              <a:prstDash val="solid"/>
              <a:round/>
              <a:headEnd len="med" w="med" type="stealth"/>
              <a:tailEnd len="med" w="med" type="none"/>
            </a:ln>
          </p:spPr>
        </p:cxnSp>
        <p:cxnSp>
          <p:nvCxnSpPr>
            <p:cNvPr id="390" name="Google Shape;390;p23"/>
            <p:cNvCxnSpPr>
              <a:stCxn id="377" idx="0"/>
              <a:endCxn id="375" idx="4"/>
            </p:cNvCxnSpPr>
            <p:nvPr/>
          </p:nvCxnSpPr>
          <p:spPr>
            <a:xfrm flipH="1" rot="10800000">
              <a:off x="374075" y="4428925"/>
              <a:ext cx="270000" cy="166200"/>
            </a:xfrm>
            <a:prstGeom prst="straightConnector1">
              <a:avLst/>
            </a:prstGeom>
            <a:noFill/>
            <a:ln cap="flat" cmpd="sng" w="19050">
              <a:solidFill>
                <a:schemeClr val="dk2"/>
              </a:solidFill>
              <a:prstDash val="solid"/>
              <a:round/>
              <a:headEnd len="med" w="med" type="stealth"/>
              <a:tailEnd len="med" w="med" type="none"/>
            </a:ln>
          </p:spPr>
        </p:cxnSp>
        <p:cxnSp>
          <p:nvCxnSpPr>
            <p:cNvPr id="391" name="Google Shape;391;p23"/>
            <p:cNvCxnSpPr>
              <a:stCxn id="370" idx="0"/>
              <a:endCxn id="368" idx="2"/>
            </p:cNvCxnSpPr>
            <p:nvPr/>
          </p:nvCxnSpPr>
          <p:spPr>
            <a:xfrm rot="10800000">
              <a:off x="1421975" y="3520550"/>
              <a:ext cx="441600" cy="180300"/>
            </a:xfrm>
            <a:prstGeom prst="straightConnector1">
              <a:avLst/>
            </a:prstGeom>
            <a:noFill/>
            <a:ln cap="flat" cmpd="sng" w="9525">
              <a:solidFill>
                <a:schemeClr val="dk2"/>
              </a:solidFill>
              <a:prstDash val="solid"/>
              <a:round/>
              <a:headEnd len="med" w="med" type="stealth"/>
              <a:tailEnd len="med" w="med" type="none"/>
            </a:ln>
          </p:spPr>
        </p:cxnSp>
        <p:sp>
          <p:nvSpPr>
            <p:cNvPr id="392" name="Google Shape;392;p23"/>
            <p:cNvSpPr/>
            <p:nvPr/>
          </p:nvSpPr>
          <p:spPr>
            <a:xfrm>
              <a:off x="1863575" y="3107788"/>
              <a:ext cx="663600" cy="2925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3"/>
            <p:cNvSpPr txBox="1"/>
            <p:nvPr/>
          </p:nvSpPr>
          <p:spPr>
            <a:xfrm>
              <a:off x="1863575" y="310778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a:t>
              </a:r>
              <a:endParaRPr b="1" sz="700">
                <a:latin typeface="Lato"/>
                <a:ea typeface="Lato"/>
                <a:cs typeface="Lato"/>
                <a:sym typeface="Lato"/>
              </a:endParaRPr>
            </a:p>
          </p:txBody>
        </p:sp>
        <p:cxnSp>
          <p:nvCxnSpPr>
            <p:cNvPr id="394" name="Google Shape;394;p23"/>
            <p:cNvCxnSpPr>
              <a:stCxn id="393" idx="0"/>
              <a:endCxn id="380" idx="2"/>
            </p:cNvCxnSpPr>
            <p:nvPr/>
          </p:nvCxnSpPr>
          <p:spPr>
            <a:xfrm rot="10800000">
              <a:off x="2133875" y="2987488"/>
              <a:ext cx="61500" cy="120300"/>
            </a:xfrm>
            <a:prstGeom prst="straightConnector1">
              <a:avLst/>
            </a:prstGeom>
            <a:noFill/>
            <a:ln cap="flat" cmpd="sng" w="9525">
              <a:solidFill>
                <a:schemeClr val="dk2"/>
              </a:solidFill>
              <a:prstDash val="solid"/>
              <a:round/>
              <a:headEnd len="med" w="med" type="stealth"/>
              <a:tailEnd len="med" w="med" type="none"/>
            </a:ln>
          </p:spPr>
        </p:cxnSp>
      </p:grpSp>
      <p:sp>
        <p:nvSpPr>
          <p:cNvPr id="395" name="Google Shape;395;p23"/>
          <p:cNvSpPr/>
          <p:nvPr/>
        </p:nvSpPr>
        <p:spPr>
          <a:xfrm>
            <a:off x="36575" y="1543775"/>
            <a:ext cx="2560775" cy="3438750"/>
          </a:xfrm>
          <a:custGeom>
            <a:rect b="b" l="l" r="r" t="t"/>
            <a:pathLst>
              <a:path extrusionOk="0" h="137550" w="102431">
                <a:moveTo>
                  <a:pt x="878" y="18731"/>
                </a:moveTo>
                <a:lnTo>
                  <a:pt x="19901" y="0"/>
                </a:lnTo>
                <a:lnTo>
                  <a:pt x="69361" y="4390"/>
                </a:lnTo>
                <a:lnTo>
                  <a:pt x="100090" y="49460"/>
                </a:lnTo>
                <a:lnTo>
                  <a:pt x="102431" y="83116"/>
                </a:lnTo>
                <a:lnTo>
                  <a:pt x="36290" y="131990"/>
                </a:lnTo>
                <a:lnTo>
                  <a:pt x="11707" y="137550"/>
                </a:lnTo>
                <a:lnTo>
                  <a:pt x="0" y="133746"/>
                </a:lnTo>
                <a:lnTo>
                  <a:pt x="0" y="29266"/>
                </a:lnTo>
                <a:close/>
              </a:path>
            </a:pathLst>
          </a:custGeom>
          <a:solidFill>
            <a:srgbClr val="FFFFFF">
              <a:alpha val="74860"/>
            </a:srgbClr>
          </a:solidFill>
          <a:ln>
            <a:noFill/>
          </a:ln>
        </p:spPr>
      </p:sp>
      <p:sp>
        <p:nvSpPr>
          <p:cNvPr id="396" name="Google Shape;396;p23"/>
          <p:cNvSpPr txBox="1"/>
          <p:nvPr>
            <p:ph idx="1" type="body"/>
          </p:nvPr>
        </p:nvSpPr>
        <p:spPr>
          <a:xfrm>
            <a:off x="2473425" y="1130975"/>
            <a:ext cx="6321600" cy="36387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FF00"/>
                </a:solidFill>
                <a:highlight>
                  <a:schemeClr val="dk2"/>
                </a:highlight>
                <a:latin typeface="Consolas"/>
                <a:ea typeface="Consolas"/>
                <a:cs typeface="Consolas"/>
                <a:sym typeface="Consolas"/>
              </a:rPr>
              <a:t>pim@chrma0</a:t>
            </a:r>
            <a:r>
              <a:rPr lang="en" sz="1100">
                <a:solidFill>
                  <a:srgbClr val="F2F2F2"/>
                </a:solidFill>
                <a:highlight>
                  <a:schemeClr val="dk2"/>
                </a:highlight>
                <a:latin typeface="Consolas"/>
                <a:ea typeface="Consolas"/>
                <a:cs typeface="Consolas"/>
                <a:sym typeface="Consolas"/>
              </a:rPr>
              <a:t>:~$ </a:t>
            </a:r>
            <a:r>
              <a:rPr lang="en" sz="1100">
                <a:solidFill>
                  <a:srgbClr val="F2F2F2"/>
                </a:solidFill>
                <a:highlight>
                  <a:schemeClr val="dk2"/>
                </a:highlight>
                <a:latin typeface="Consolas"/>
                <a:ea typeface="Consolas"/>
                <a:cs typeface="Consolas"/>
                <a:sym typeface="Consolas"/>
              </a:rPr>
              <a:t>date</a:t>
            </a:r>
            <a:endParaRPr sz="1100">
              <a:solidFill>
                <a:srgbClr val="F2F2F2"/>
              </a:solidFill>
              <a:highlight>
                <a:schemeClr val="dk2"/>
              </a:highlight>
              <a:latin typeface="Consolas"/>
              <a:ea typeface="Consolas"/>
              <a:cs typeface="Consolas"/>
              <a:sym typeface="Consolas"/>
            </a:endParaRPr>
          </a:p>
          <a:p>
            <a:pPr indent="0" lvl="0" marL="0" rtl="0" algn="l">
              <a:spcBef>
                <a:spcPts val="0"/>
              </a:spcBef>
              <a:spcAft>
                <a:spcPts val="0"/>
              </a:spcAft>
              <a:buNone/>
            </a:pPr>
            <a:r>
              <a:rPr lang="en" sz="1100">
                <a:solidFill>
                  <a:srgbClr val="F2F2F2"/>
                </a:solidFill>
                <a:highlight>
                  <a:schemeClr val="dk2"/>
                </a:highlight>
                <a:latin typeface="Consolas"/>
                <a:ea typeface="Consolas"/>
                <a:cs typeface="Consolas"/>
                <a:sym typeface="Consolas"/>
              </a:rPr>
              <a:t>Thu Jun  9 23:08:50 CEST 2022</a:t>
            </a:r>
            <a:endParaRPr sz="1100">
              <a:solidFill>
                <a:srgbClr val="F2F2F2"/>
              </a:solidFill>
              <a:highlight>
                <a:schemeClr val="dk2"/>
              </a:highlight>
              <a:latin typeface="Consolas"/>
              <a:ea typeface="Consolas"/>
              <a:cs typeface="Consolas"/>
              <a:sym typeface="Consolas"/>
            </a:endParaRPr>
          </a:p>
          <a:p>
            <a:pPr indent="0" lvl="0" marL="0" rtl="0" algn="l">
              <a:spcBef>
                <a:spcPts val="0"/>
              </a:spcBef>
              <a:spcAft>
                <a:spcPts val="0"/>
              </a:spcAft>
              <a:buNone/>
            </a:pPr>
            <a:r>
              <a:t/>
            </a:r>
            <a:endParaRPr b="1" sz="1100">
              <a:solidFill>
                <a:srgbClr val="00FF00"/>
              </a:solidFill>
              <a:highlight>
                <a:schemeClr val="dk2"/>
              </a:highlight>
              <a:latin typeface="Consolas"/>
              <a:ea typeface="Consolas"/>
              <a:cs typeface="Consolas"/>
              <a:sym typeface="Consolas"/>
            </a:endParaRPr>
          </a:p>
          <a:p>
            <a:pPr indent="0" lvl="0" marL="0" rtl="0" algn="l">
              <a:spcBef>
                <a:spcPts val="0"/>
              </a:spcBef>
              <a:spcAft>
                <a:spcPts val="0"/>
              </a:spcAft>
              <a:buClr>
                <a:schemeClr val="dk2"/>
              </a:buClr>
              <a:buSzPts val="1100"/>
              <a:buFont typeface="Arial"/>
              <a:buNone/>
            </a:pPr>
            <a:r>
              <a:rPr b="1" lang="en" sz="1100">
                <a:solidFill>
                  <a:srgbClr val="00FF00"/>
                </a:solidFill>
                <a:highlight>
                  <a:schemeClr val="dk2"/>
                </a:highlight>
                <a:latin typeface="Consolas"/>
                <a:ea typeface="Consolas"/>
                <a:cs typeface="Consolas"/>
                <a:sym typeface="Consolas"/>
              </a:rPr>
              <a:t>pim@chrma0</a:t>
            </a:r>
            <a:r>
              <a:rPr lang="en" sz="1100">
                <a:solidFill>
                  <a:srgbClr val="F2F2F2"/>
                </a:solidFill>
                <a:highlight>
                  <a:schemeClr val="dk2"/>
                </a:highlight>
                <a:latin typeface="Consolas"/>
                <a:ea typeface="Consolas"/>
                <a:cs typeface="Consolas"/>
                <a:sym typeface="Consolas"/>
              </a:rPr>
              <a:t>:~$ birdc show bfd sessions</a:t>
            </a:r>
            <a:endParaRPr sz="1100">
              <a:solidFill>
                <a:srgbClr val="F2F2F2"/>
              </a:solidFill>
              <a:highlight>
                <a:schemeClr val="dk2"/>
              </a:highlight>
              <a:latin typeface="Consolas"/>
              <a:ea typeface="Consolas"/>
              <a:cs typeface="Consolas"/>
              <a:sym typeface="Consolas"/>
            </a:endParaRPr>
          </a:p>
          <a:p>
            <a:pPr indent="0" lvl="0" marL="0" rtl="0" algn="l">
              <a:spcBef>
                <a:spcPts val="0"/>
              </a:spcBef>
              <a:spcAft>
                <a:spcPts val="0"/>
              </a:spcAft>
              <a:buClr>
                <a:schemeClr val="dk2"/>
              </a:buClr>
              <a:buSzPts val="1100"/>
              <a:buFont typeface="Arial"/>
              <a:buNone/>
            </a:pPr>
            <a:r>
              <a:rPr lang="en" sz="1100">
                <a:solidFill>
                  <a:srgbClr val="F2F2F2"/>
                </a:solidFill>
                <a:highlight>
                  <a:schemeClr val="dk2"/>
                </a:highlight>
                <a:latin typeface="Consolas"/>
                <a:ea typeface="Consolas"/>
                <a:cs typeface="Consolas"/>
                <a:sym typeface="Consolas"/>
              </a:rPr>
              <a:t>IP address                Interface  State  Since             Interval  Timeout</a:t>
            </a:r>
            <a:endParaRPr sz="1100">
              <a:solidFill>
                <a:srgbClr val="F2F2F2"/>
              </a:solidFill>
              <a:highlight>
                <a:schemeClr val="dk2"/>
              </a:highlight>
              <a:latin typeface="Consolas"/>
              <a:ea typeface="Consolas"/>
              <a:cs typeface="Consolas"/>
              <a:sym typeface="Consolas"/>
            </a:endParaRPr>
          </a:p>
          <a:p>
            <a:pPr indent="0" lvl="0" marL="0" rtl="0" algn="l">
              <a:spcBef>
                <a:spcPts val="0"/>
              </a:spcBef>
              <a:spcAft>
                <a:spcPts val="0"/>
              </a:spcAft>
              <a:buClr>
                <a:schemeClr val="dk2"/>
              </a:buClr>
              <a:buSzPts val="1100"/>
              <a:buFont typeface="Arial"/>
              <a:buNone/>
            </a:pPr>
            <a:r>
              <a:rPr lang="en" sz="1100">
                <a:solidFill>
                  <a:srgbClr val="666666"/>
                </a:solidFill>
                <a:highlight>
                  <a:schemeClr val="dk2"/>
                </a:highlight>
                <a:latin typeface="Consolas"/>
                <a:ea typeface="Consolas"/>
                <a:cs typeface="Consolas"/>
                <a:sym typeface="Consolas"/>
              </a:rPr>
              <a:t>194.1.163.9               xe0-0      Up     2022-04-20 12:35:57  0.100    3.000</a:t>
            </a:r>
            <a:endParaRPr sz="1100">
              <a:solidFill>
                <a:srgbClr val="666666"/>
              </a:solidFill>
              <a:highlight>
                <a:schemeClr val="dk2"/>
              </a:highlight>
              <a:latin typeface="Consolas"/>
              <a:ea typeface="Consolas"/>
              <a:cs typeface="Consolas"/>
              <a:sym typeface="Consolas"/>
            </a:endParaRPr>
          </a:p>
          <a:p>
            <a:pPr indent="0" lvl="0" marL="0" rtl="0" algn="l">
              <a:spcBef>
                <a:spcPts val="0"/>
              </a:spcBef>
              <a:spcAft>
                <a:spcPts val="0"/>
              </a:spcAft>
              <a:buClr>
                <a:schemeClr val="dk2"/>
              </a:buClr>
              <a:buSzPts val="1100"/>
              <a:buFont typeface="Arial"/>
              <a:buNone/>
            </a:pPr>
            <a:r>
              <a:rPr lang="en" sz="1100">
                <a:solidFill>
                  <a:srgbClr val="666666"/>
                </a:solidFill>
                <a:highlight>
                  <a:schemeClr val="dk2"/>
                </a:highlight>
                <a:latin typeface="Consolas"/>
                <a:ea typeface="Consolas"/>
                <a:cs typeface="Consolas"/>
                <a:sym typeface="Consolas"/>
              </a:rPr>
              <a:t>fe80::3eec:efff:fe6a:8052 xe0-0      Up     2022-04-20 12:35:57  0.100    3.000</a:t>
            </a:r>
            <a:endParaRPr sz="1100">
              <a:solidFill>
                <a:srgbClr val="666666"/>
              </a:solidFill>
              <a:highlight>
                <a:schemeClr val="dk2"/>
              </a:highlight>
              <a:latin typeface="Consolas"/>
              <a:ea typeface="Consolas"/>
              <a:cs typeface="Consolas"/>
              <a:sym typeface="Consolas"/>
            </a:endParaRPr>
          </a:p>
          <a:p>
            <a:pPr indent="0" lvl="0" marL="0" rtl="0" algn="l">
              <a:spcBef>
                <a:spcPts val="0"/>
              </a:spcBef>
              <a:spcAft>
                <a:spcPts val="0"/>
              </a:spcAft>
              <a:buClr>
                <a:schemeClr val="dk2"/>
              </a:buClr>
              <a:buSzPts val="1100"/>
              <a:buFont typeface="Arial"/>
              <a:buNone/>
            </a:pPr>
            <a:r>
              <a:rPr b="1" lang="en" sz="1100">
                <a:solidFill>
                  <a:srgbClr val="F2F2F2"/>
                </a:solidFill>
                <a:highlight>
                  <a:schemeClr val="dk2"/>
                </a:highlight>
                <a:latin typeface="Consolas"/>
                <a:ea typeface="Consolas"/>
                <a:cs typeface="Consolas"/>
                <a:sym typeface="Consolas"/>
              </a:rPr>
              <a:t>194.1.163.25              xe1-0.812  Up     2022-03-02 01:35:54  0.100    3.000</a:t>
            </a:r>
            <a:endParaRPr b="1" sz="1100">
              <a:solidFill>
                <a:srgbClr val="F2F2F2"/>
              </a:solidFill>
              <a:highlight>
                <a:schemeClr val="dk2"/>
              </a:highlight>
              <a:latin typeface="Consolas"/>
              <a:ea typeface="Consolas"/>
              <a:cs typeface="Consolas"/>
              <a:sym typeface="Consolas"/>
            </a:endParaRPr>
          </a:p>
          <a:p>
            <a:pPr indent="0" lvl="0" marL="0" rtl="0" algn="l">
              <a:spcBef>
                <a:spcPts val="0"/>
              </a:spcBef>
              <a:spcAft>
                <a:spcPts val="0"/>
              </a:spcAft>
              <a:buClr>
                <a:schemeClr val="dk2"/>
              </a:buClr>
              <a:buSzPts val="1100"/>
              <a:buFont typeface="Arial"/>
              <a:buNone/>
            </a:pPr>
            <a:r>
              <a:rPr b="1" lang="en" sz="1100">
                <a:solidFill>
                  <a:srgbClr val="F2F2F2"/>
                </a:solidFill>
                <a:highlight>
                  <a:schemeClr val="dk2"/>
                </a:highlight>
                <a:latin typeface="Consolas"/>
                <a:ea typeface="Consolas"/>
                <a:cs typeface="Consolas"/>
                <a:sym typeface="Consolas"/>
              </a:rPr>
              <a:t>fe80::6a05:caff:fe32:3e48 xe1-0.812  Up     2022-03-02 01:35:54  0.100    3.000</a:t>
            </a:r>
            <a:endParaRPr b="1" sz="1100">
              <a:solidFill>
                <a:srgbClr val="F2F2F2"/>
              </a:solidFill>
              <a:highlight>
                <a:schemeClr val="dk2"/>
              </a:highlight>
              <a:latin typeface="Consolas"/>
              <a:ea typeface="Consolas"/>
              <a:cs typeface="Consolas"/>
              <a:sym typeface="Consolas"/>
            </a:endParaRPr>
          </a:p>
          <a:p>
            <a:pPr indent="0" lvl="0" marL="0" rtl="0" algn="l">
              <a:spcBef>
                <a:spcPts val="0"/>
              </a:spcBef>
              <a:spcAft>
                <a:spcPts val="0"/>
              </a:spcAft>
              <a:buClr>
                <a:schemeClr val="dk2"/>
              </a:buClr>
              <a:buSzPts val="1100"/>
              <a:buFont typeface="Arial"/>
              <a:buNone/>
            </a:pPr>
            <a:r>
              <a:rPr lang="en" sz="1100">
                <a:solidFill>
                  <a:srgbClr val="666666"/>
                </a:solidFill>
                <a:highlight>
                  <a:schemeClr val="dk2"/>
                </a:highlight>
                <a:latin typeface="Consolas"/>
                <a:ea typeface="Consolas"/>
                <a:cs typeface="Consolas"/>
                <a:sym typeface="Consolas"/>
              </a:rPr>
              <a:t>194.1.163.16              xe1-0.400  Up     2022-04-21 02:36:44  0.100    3.000</a:t>
            </a:r>
            <a:endParaRPr sz="1100">
              <a:solidFill>
                <a:srgbClr val="666666"/>
              </a:solidFill>
              <a:highlight>
                <a:schemeClr val="dk2"/>
              </a:highlight>
              <a:latin typeface="Consolas"/>
              <a:ea typeface="Consolas"/>
              <a:cs typeface="Consolas"/>
              <a:sym typeface="Consolas"/>
            </a:endParaRPr>
          </a:p>
          <a:p>
            <a:pPr indent="0" lvl="0" marL="0" rtl="0" algn="l">
              <a:spcBef>
                <a:spcPts val="0"/>
              </a:spcBef>
              <a:spcAft>
                <a:spcPts val="0"/>
              </a:spcAft>
              <a:buClr>
                <a:schemeClr val="dk2"/>
              </a:buClr>
              <a:buSzPts val="1100"/>
              <a:buFont typeface="Arial"/>
              <a:buNone/>
            </a:pPr>
            <a:r>
              <a:rPr lang="en" sz="1100">
                <a:solidFill>
                  <a:srgbClr val="666666"/>
                </a:solidFill>
                <a:highlight>
                  <a:schemeClr val="dk2"/>
                </a:highlight>
                <a:latin typeface="Consolas"/>
                <a:ea typeface="Consolas"/>
                <a:cs typeface="Consolas"/>
                <a:sym typeface="Consolas"/>
              </a:rPr>
              <a:t>fe80::3eec:efff:fe46:69b4 xe1-0.400  Up     2022-04-21 02:36:44  0.100    3.000</a:t>
            </a:r>
            <a:endParaRPr sz="1100">
              <a:solidFill>
                <a:srgbClr val="666666"/>
              </a:solidFill>
              <a:highlight>
                <a:schemeClr val="dk2"/>
              </a:highlight>
              <a:latin typeface="Consolas"/>
              <a:ea typeface="Consolas"/>
              <a:cs typeface="Consolas"/>
              <a:sym typeface="Consolas"/>
            </a:endParaRPr>
          </a:p>
          <a:p>
            <a:pPr indent="0" lvl="0" marL="0" rtl="0" algn="l">
              <a:spcBef>
                <a:spcPts val="0"/>
              </a:spcBef>
              <a:spcAft>
                <a:spcPts val="0"/>
              </a:spcAft>
              <a:buClr>
                <a:schemeClr val="dk2"/>
              </a:buClr>
              <a:buSzPts val="1100"/>
              <a:buFont typeface="Arial"/>
              <a:buNone/>
            </a:pPr>
            <a:r>
              <a:t/>
            </a:r>
            <a:endParaRPr sz="1100">
              <a:solidFill>
                <a:srgbClr val="F2F2F2"/>
              </a:solidFill>
              <a:highlight>
                <a:schemeClr val="dk2"/>
              </a:highlight>
              <a:latin typeface="Consolas"/>
              <a:ea typeface="Consolas"/>
              <a:cs typeface="Consolas"/>
              <a:sym typeface="Consolas"/>
            </a:endParaRPr>
          </a:p>
          <a:p>
            <a:pPr indent="0" lvl="0" marL="0" rtl="0" algn="l">
              <a:spcBef>
                <a:spcPts val="0"/>
              </a:spcBef>
              <a:spcAft>
                <a:spcPts val="0"/>
              </a:spcAft>
              <a:buClr>
                <a:schemeClr val="dk2"/>
              </a:buClr>
              <a:buSzPts val="1100"/>
              <a:buFont typeface="Arial"/>
              <a:buNone/>
            </a:pPr>
            <a:r>
              <a:rPr b="1" lang="en" sz="1100">
                <a:solidFill>
                  <a:srgbClr val="00FF00"/>
                </a:solidFill>
                <a:highlight>
                  <a:schemeClr val="dk2"/>
                </a:highlight>
                <a:latin typeface="Consolas"/>
                <a:ea typeface="Consolas"/>
                <a:cs typeface="Consolas"/>
                <a:sym typeface="Consolas"/>
              </a:rPr>
              <a:t>pim@chrma0</a:t>
            </a:r>
            <a:r>
              <a:rPr lang="en" sz="1100">
                <a:solidFill>
                  <a:srgbClr val="F2F2F2"/>
                </a:solidFill>
                <a:highlight>
                  <a:schemeClr val="dk2"/>
                </a:highlight>
                <a:latin typeface="Consolas"/>
                <a:ea typeface="Consolas"/>
                <a:cs typeface="Consolas"/>
                <a:sym typeface="Consolas"/>
              </a:rPr>
              <a:t>:~$ ping defra0</a:t>
            </a:r>
            <a:endParaRPr sz="1100">
              <a:solidFill>
                <a:srgbClr val="F2F2F2"/>
              </a:solidFill>
              <a:highlight>
                <a:schemeClr val="dk2"/>
              </a:highlight>
              <a:latin typeface="Consolas"/>
              <a:ea typeface="Consolas"/>
              <a:cs typeface="Consolas"/>
              <a:sym typeface="Consolas"/>
            </a:endParaRPr>
          </a:p>
          <a:p>
            <a:pPr indent="0" lvl="0" marL="0" rtl="0" algn="l">
              <a:spcBef>
                <a:spcPts val="0"/>
              </a:spcBef>
              <a:spcAft>
                <a:spcPts val="0"/>
              </a:spcAft>
              <a:buClr>
                <a:schemeClr val="dk2"/>
              </a:buClr>
              <a:buSzPts val="1100"/>
              <a:buFont typeface="Arial"/>
              <a:buNone/>
            </a:pPr>
            <a:r>
              <a:rPr lang="en" sz="1100">
                <a:solidFill>
                  <a:srgbClr val="F2F2F2"/>
                </a:solidFill>
                <a:highlight>
                  <a:schemeClr val="dk2"/>
                </a:highlight>
                <a:latin typeface="Consolas"/>
                <a:ea typeface="Consolas"/>
                <a:cs typeface="Consolas"/>
                <a:sym typeface="Consolas"/>
              </a:rPr>
              <a:t>PING defra0(</a:t>
            </a:r>
            <a:r>
              <a:rPr lang="en" sz="1100" u="sng">
                <a:solidFill>
                  <a:srgbClr val="1155CC"/>
                </a:solidFill>
                <a:highlight>
                  <a:schemeClr val="dk2"/>
                </a:highlight>
                <a:latin typeface="Consolas"/>
                <a:ea typeface="Consolas"/>
                <a:cs typeface="Consolas"/>
                <a:sym typeface="Consolas"/>
                <a:hlinkClick r:id="rId3">
                  <a:extLst>
                    <a:ext uri="{A12FA001-AC4F-418D-AE19-62706E023703}">
                      <ahyp:hlinkClr val="tx"/>
                    </a:ext>
                  </a:extLst>
                </a:hlinkClick>
              </a:rPr>
              <a:t>defra0.ipng.ch</a:t>
            </a:r>
            <a:r>
              <a:rPr lang="en" sz="1100">
                <a:solidFill>
                  <a:srgbClr val="F2F2F2"/>
                </a:solidFill>
                <a:highlight>
                  <a:schemeClr val="dk2"/>
                </a:highlight>
                <a:latin typeface="Consolas"/>
                <a:ea typeface="Consolas"/>
                <a:cs typeface="Consolas"/>
                <a:sym typeface="Consolas"/>
              </a:rPr>
              <a:t> (2001:678:d78::7)) 56 data bytes</a:t>
            </a:r>
            <a:endParaRPr sz="1100">
              <a:solidFill>
                <a:srgbClr val="F2F2F2"/>
              </a:solidFill>
              <a:highlight>
                <a:schemeClr val="dk2"/>
              </a:highlight>
              <a:latin typeface="Consolas"/>
              <a:ea typeface="Consolas"/>
              <a:cs typeface="Consolas"/>
              <a:sym typeface="Consolas"/>
            </a:endParaRPr>
          </a:p>
          <a:p>
            <a:pPr indent="0" lvl="0" marL="0" rtl="0" algn="l">
              <a:spcBef>
                <a:spcPts val="0"/>
              </a:spcBef>
              <a:spcAft>
                <a:spcPts val="0"/>
              </a:spcAft>
              <a:buNone/>
            </a:pPr>
            <a:r>
              <a:rPr lang="en" sz="1100">
                <a:solidFill>
                  <a:srgbClr val="F2F2F2"/>
                </a:solidFill>
                <a:highlight>
                  <a:schemeClr val="dk2"/>
                </a:highlight>
                <a:latin typeface="Consolas"/>
                <a:ea typeface="Consolas"/>
                <a:cs typeface="Consolas"/>
                <a:sym typeface="Consolas"/>
              </a:rPr>
              <a:t>…</a:t>
            </a:r>
            <a:endParaRPr sz="1100">
              <a:solidFill>
                <a:srgbClr val="F2F2F2"/>
              </a:solidFill>
              <a:highlight>
                <a:schemeClr val="dk2"/>
              </a:highlight>
              <a:latin typeface="Consolas"/>
              <a:ea typeface="Consolas"/>
              <a:cs typeface="Consolas"/>
              <a:sym typeface="Consolas"/>
            </a:endParaRPr>
          </a:p>
          <a:p>
            <a:pPr indent="0" lvl="0" marL="0" rtl="0" algn="l">
              <a:spcBef>
                <a:spcPts val="0"/>
              </a:spcBef>
              <a:spcAft>
                <a:spcPts val="0"/>
              </a:spcAft>
              <a:buClr>
                <a:schemeClr val="dk2"/>
              </a:buClr>
              <a:buSzPts val="1100"/>
              <a:buFont typeface="Arial"/>
              <a:buNone/>
            </a:pPr>
            <a:r>
              <a:rPr lang="en" sz="1100">
                <a:solidFill>
                  <a:srgbClr val="F2F2F2"/>
                </a:solidFill>
                <a:highlight>
                  <a:schemeClr val="dk2"/>
                </a:highlight>
                <a:latin typeface="Consolas"/>
                <a:ea typeface="Consolas"/>
                <a:cs typeface="Consolas"/>
                <a:sym typeface="Consolas"/>
              </a:rPr>
              <a:t>--- defra0 ping statistics ---</a:t>
            </a:r>
            <a:endParaRPr sz="1100">
              <a:solidFill>
                <a:srgbClr val="F2F2F2"/>
              </a:solidFill>
              <a:highlight>
                <a:schemeClr val="dk2"/>
              </a:highlight>
              <a:latin typeface="Consolas"/>
              <a:ea typeface="Consolas"/>
              <a:cs typeface="Consolas"/>
              <a:sym typeface="Consolas"/>
            </a:endParaRPr>
          </a:p>
          <a:p>
            <a:pPr indent="0" lvl="0" marL="0" rtl="0" algn="l">
              <a:spcBef>
                <a:spcPts val="0"/>
              </a:spcBef>
              <a:spcAft>
                <a:spcPts val="0"/>
              </a:spcAft>
              <a:buClr>
                <a:schemeClr val="dk2"/>
              </a:buClr>
              <a:buSzPts val="1100"/>
              <a:buFont typeface="Arial"/>
              <a:buNone/>
            </a:pPr>
            <a:r>
              <a:rPr lang="en" sz="1100">
                <a:solidFill>
                  <a:srgbClr val="F2F2F2"/>
                </a:solidFill>
                <a:highlight>
                  <a:schemeClr val="dk2"/>
                </a:highlight>
                <a:latin typeface="Consolas"/>
                <a:ea typeface="Consolas"/>
                <a:cs typeface="Consolas"/>
                <a:sym typeface="Consolas"/>
              </a:rPr>
              <a:t>5 packets transmitted, 5 received, 0% packet loss, time 4007ms</a:t>
            </a:r>
            <a:endParaRPr sz="1100">
              <a:solidFill>
                <a:srgbClr val="F2F2F2"/>
              </a:solidFill>
              <a:highlight>
                <a:schemeClr val="dk2"/>
              </a:highlight>
              <a:latin typeface="Consolas"/>
              <a:ea typeface="Consolas"/>
              <a:cs typeface="Consolas"/>
              <a:sym typeface="Consolas"/>
            </a:endParaRPr>
          </a:p>
          <a:p>
            <a:pPr indent="0" lvl="0" marL="0" rtl="0" algn="l">
              <a:spcBef>
                <a:spcPts val="0"/>
              </a:spcBef>
              <a:spcAft>
                <a:spcPts val="0"/>
              </a:spcAft>
              <a:buClr>
                <a:schemeClr val="dk2"/>
              </a:buClr>
              <a:buSzPts val="1100"/>
              <a:buFont typeface="Arial"/>
              <a:buNone/>
            </a:pPr>
            <a:r>
              <a:rPr lang="en" sz="1100">
                <a:solidFill>
                  <a:srgbClr val="F2F2F2"/>
                </a:solidFill>
                <a:highlight>
                  <a:schemeClr val="dk2"/>
                </a:highlight>
                <a:latin typeface="Consolas"/>
                <a:ea typeface="Consolas"/>
                <a:cs typeface="Consolas"/>
                <a:sym typeface="Consolas"/>
              </a:rPr>
              <a:t>rtt min/avg/max/mdev = 5.702/5.744/5.786/0.026 ms</a:t>
            </a:r>
            <a:endParaRPr sz="1100">
              <a:solidFill>
                <a:srgbClr val="F2F2F2"/>
              </a:solidFill>
              <a:highlight>
                <a:schemeClr val="dk2"/>
              </a:highlight>
              <a:latin typeface="Consolas"/>
              <a:ea typeface="Consolas"/>
              <a:cs typeface="Consolas"/>
              <a:sym typeface="Consolas"/>
            </a:endParaRPr>
          </a:p>
          <a:p>
            <a:pPr indent="0" lvl="0" marL="0" rtl="0" algn="l">
              <a:spcBef>
                <a:spcPts val="0"/>
              </a:spcBef>
              <a:spcAft>
                <a:spcPts val="0"/>
              </a:spcAft>
              <a:buClr>
                <a:schemeClr val="dk2"/>
              </a:buClr>
              <a:buSzPts val="1100"/>
              <a:buFont typeface="Arial"/>
              <a:buNone/>
            </a:pPr>
            <a:r>
              <a:t/>
            </a:r>
            <a:endParaRPr sz="1100">
              <a:latin typeface="Consolas"/>
              <a:ea typeface="Consolas"/>
              <a:cs typeface="Consolas"/>
              <a:sym typeface="Consolas"/>
            </a:endParaRPr>
          </a:p>
          <a:p>
            <a:pPr indent="0" lvl="0" marL="0" rtl="0" algn="l">
              <a:spcBef>
                <a:spcPts val="0"/>
              </a:spcBef>
              <a:spcAft>
                <a:spcPts val="200"/>
              </a:spcAft>
              <a:buNone/>
            </a:pPr>
            <a:r>
              <a:t/>
            </a:r>
            <a:endParaRPr b="1" sz="1100">
              <a:solidFill>
                <a:srgbClr val="00FF00"/>
              </a:solidFill>
              <a:latin typeface="Consolas"/>
              <a:ea typeface="Consolas"/>
              <a:cs typeface="Consolas"/>
              <a:sym typeface="Consolas"/>
            </a:endParaRPr>
          </a:p>
        </p:txBody>
      </p:sp>
      <p:sp>
        <p:nvSpPr>
          <p:cNvPr id="397" name="Google Shape;397;p23"/>
          <p:cNvSpPr txBox="1"/>
          <p:nvPr/>
        </p:nvSpPr>
        <p:spPr>
          <a:xfrm>
            <a:off x="8795025" y="4710700"/>
            <a:ext cx="32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a:t>
            </a:r>
            <a:endParaRPr>
              <a:solidFill>
                <a:schemeClr val="dk1"/>
              </a:solidFill>
              <a:latin typeface="Lato"/>
              <a:ea typeface="Lato"/>
              <a:cs typeface="Lato"/>
              <a:sym typeface="Lato"/>
            </a:endParaRPr>
          </a:p>
        </p:txBody>
      </p:sp>
      <p:pic>
        <p:nvPicPr>
          <p:cNvPr id="398" name="Google Shape;398;p23"/>
          <p:cNvPicPr preferRelativeResize="0"/>
          <p:nvPr/>
        </p:nvPicPr>
        <p:blipFill>
          <a:blip r:embed="rId4">
            <a:alphaModFix/>
          </a:blip>
          <a:stretch>
            <a:fillRect/>
          </a:stretch>
        </p:blipFill>
        <p:spPr>
          <a:xfrm>
            <a:off x="518900" y="103350"/>
            <a:ext cx="1356900" cy="1181300"/>
          </a:xfrm>
          <a:prstGeom prst="rect">
            <a:avLst/>
          </a:prstGeom>
          <a:noFill/>
          <a:ln>
            <a:noFill/>
          </a:ln>
        </p:spPr>
      </p:pic>
      <p:sp>
        <p:nvSpPr>
          <p:cNvPr id="399" name="Google Shape;399;p23"/>
          <p:cNvSpPr txBox="1"/>
          <p:nvPr/>
        </p:nvSpPr>
        <p:spPr>
          <a:xfrm rot="1679973">
            <a:off x="1266302" y="1478244"/>
            <a:ext cx="1275495" cy="554012"/>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latin typeface="Lato"/>
                <a:ea typeface="Lato"/>
                <a:cs typeface="Lato"/>
                <a:sym typeface="Lato"/>
              </a:rPr>
              <a:t>5.7ms FRA-ZRH</a:t>
            </a:r>
            <a:endParaRPr b="1" sz="1200">
              <a:solidFill>
                <a:schemeClr val="dk1"/>
              </a:solidFill>
              <a:latin typeface="Lato"/>
              <a:ea typeface="Lato"/>
              <a:cs typeface="Lato"/>
              <a:sym typeface="Lato"/>
            </a:endParaRPr>
          </a:p>
          <a:p>
            <a:pPr indent="0" lvl="0" marL="0" rtl="0" algn="l">
              <a:spcBef>
                <a:spcPts val="0"/>
              </a:spcBef>
              <a:spcAft>
                <a:spcPts val="0"/>
              </a:spcAft>
              <a:buNone/>
            </a:pPr>
            <a:r>
              <a:rPr b="1" lang="en" sz="1200">
                <a:solidFill>
                  <a:schemeClr val="dk1"/>
                </a:solidFill>
                <a:latin typeface="Lato"/>
                <a:ea typeface="Lato"/>
                <a:cs typeface="Lato"/>
                <a:sym typeface="Lato"/>
              </a:rPr>
              <a:t>&gt;3mo BFD up</a:t>
            </a:r>
            <a:endParaRPr b="1" sz="1200">
              <a:solidFill>
                <a:schemeClr val="dk1"/>
              </a:solidFill>
              <a:latin typeface="Lato"/>
              <a:ea typeface="Lato"/>
              <a:cs typeface="Lato"/>
              <a:sym typeface="Lato"/>
            </a:endParaRPr>
          </a:p>
        </p:txBody>
      </p:sp>
      <p:sp>
        <p:nvSpPr>
          <p:cNvPr id="400" name="Google Shape;400;p23"/>
          <p:cNvSpPr/>
          <p:nvPr/>
        </p:nvSpPr>
        <p:spPr>
          <a:xfrm flipH="1" rot="10800000">
            <a:off x="1842758" y="1954136"/>
            <a:ext cx="597389" cy="678338"/>
          </a:xfrm>
          <a:custGeom>
            <a:rect b="b" l="l" r="r" t="t"/>
            <a:pathLst>
              <a:path extrusionOk="0" h="9826" w="16709">
                <a:moveTo>
                  <a:pt x="0" y="9826"/>
                </a:moveTo>
                <a:cubicBezTo>
                  <a:pt x="1510" y="8316"/>
                  <a:pt x="6274" y="2311"/>
                  <a:pt x="9059" y="767"/>
                </a:cubicBezTo>
                <a:cubicBezTo>
                  <a:pt x="11844" y="-776"/>
                  <a:pt x="15434" y="599"/>
                  <a:pt x="16709" y="565"/>
                </a:cubicBezTo>
              </a:path>
            </a:pathLst>
          </a:custGeom>
          <a:noFill/>
          <a:ln cap="flat" cmpd="sng" w="19050">
            <a:solidFill>
              <a:schemeClr val="dk1"/>
            </a:solidFill>
            <a:prstDash val="solid"/>
            <a:round/>
            <a:headEnd len="med" w="med" type="none"/>
            <a:tailEnd len="med" w="med" type="triangl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p24"/>
          <p:cNvPicPr preferRelativeResize="0"/>
          <p:nvPr/>
        </p:nvPicPr>
        <p:blipFill>
          <a:blip r:embed="rId3">
            <a:alphaModFix/>
          </a:blip>
          <a:stretch>
            <a:fillRect/>
          </a:stretch>
        </p:blipFill>
        <p:spPr>
          <a:xfrm>
            <a:off x="3489775" y="460950"/>
            <a:ext cx="5160627" cy="4211201"/>
          </a:xfrm>
          <a:prstGeom prst="rect">
            <a:avLst/>
          </a:prstGeom>
          <a:noFill/>
          <a:ln>
            <a:noFill/>
          </a:ln>
        </p:spPr>
      </p:pic>
      <p:sp>
        <p:nvSpPr>
          <p:cNvPr id="406" name="Google Shape;406;p24"/>
          <p:cNvSpPr txBox="1"/>
          <p:nvPr>
            <p:ph type="title"/>
          </p:nvPr>
        </p:nvSpPr>
        <p:spPr>
          <a:xfrm>
            <a:off x="114675" y="1938875"/>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2500">
                <a:solidFill>
                  <a:schemeClr val="dk1"/>
                </a:solidFill>
                <a:latin typeface="Lato"/>
                <a:ea typeface="Lato"/>
                <a:cs typeface="Lato"/>
                <a:sym typeface="Lato"/>
              </a:rPr>
              <a:t>VPP: SNMP and NMS</a:t>
            </a:r>
            <a:endParaRPr sz="2500">
              <a:solidFill>
                <a:schemeClr val="dk1"/>
              </a:solidFill>
              <a:latin typeface="Lato"/>
              <a:ea typeface="Lato"/>
              <a:cs typeface="Lato"/>
              <a:sym typeface="Lato"/>
            </a:endParaRPr>
          </a:p>
        </p:txBody>
      </p:sp>
      <p:sp>
        <p:nvSpPr>
          <p:cNvPr id="407" name="Google Shape;407;p24"/>
          <p:cNvSpPr txBox="1"/>
          <p:nvPr/>
        </p:nvSpPr>
        <p:spPr>
          <a:xfrm>
            <a:off x="51225" y="2641250"/>
            <a:ext cx="43686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Lato"/>
              <a:buAutoNum type="arabicPeriod"/>
            </a:pPr>
            <a:r>
              <a:rPr b="1" lang="en">
                <a:latin typeface="Lato"/>
                <a:ea typeface="Lato"/>
                <a:cs typeface="Lato"/>
                <a:sym typeface="Lato"/>
              </a:rPr>
              <a:t>Wrote an SNMP Agent [</a:t>
            </a:r>
            <a:r>
              <a:rPr b="1" lang="en" u="sng">
                <a:solidFill>
                  <a:schemeClr val="hlink"/>
                </a:solidFill>
                <a:latin typeface="Lato"/>
                <a:ea typeface="Lato"/>
                <a:cs typeface="Lato"/>
                <a:sym typeface="Lato"/>
                <a:hlinkClick r:id="rId4"/>
              </a:rPr>
              <a:t>github</a:t>
            </a:r>
            <a:r>
              <a:rPr b="1" lang="en">
                <a:latin typeface="Lato"/>
                <a:ea typeface="Lato"/>
                <a:cs typeface="Lato"/>
                <a:sym typeface="Lato"/>
              </a:rPr>
              <a:t>]</a:t>
            </a:r>
            <a:endParaRPr b="1">
              <a:latin typeface="Lato"/>
              <a:ea typeface="Lato"/>
              <a:cs typeface="Lato"/>
              <a:sym typeface="Lato"/>
            </a:endParaRPr>
          </a:p>
          <a:p>
            <a:pPr indent="-317500" lvl="0" marL="457200" rtl="0" algn="l">
              <a:spcBef>
                <a:spcPts val="0"/>
              </a:spcBef>
              <a:spcAft>
                <a:spcPts val="0"/>
              </a:spcAft>
              <a:buSzPts val="1400"/>
              <a:buFont typeface="Lato"/>
              <a:buAutoNum type="arabicPeriod"/>
            </a:pPr>
            <a:r>
              <a:rPr b="1" lang="en">
                <a:solidFill>
                  <a:schemeClr val="dk2"/>
                </a:solidFill>
                <a:latin typeface="Lato"/>
                <a:ea typeface="Lato"/>
                <a:cs typeface="Lato"/>
                <a:sym typeface="Lato"/>
              </a:rPr>
              <a:t>Added </a:t>
            </a:r>
            <a:r>
              <a:rPr b="1" i="1" lang="en">
                <a:solidFill>
                  <a:schemeClr val="dk2"/>
                </a:solidFill>
                <a:latin typeface="Lato"/>
                <a:ea typeface="Lato"/>
                <a:cs typeface="Lato"/>
                <a:sym typeface="Lato"/>
              </a:rPr>
              <a:t>logo</a:t>
            </a:r>
            <a:r>
              <a:rPr b="1" lang="en">
                <a:solidFill>
                  <a:schemeClr val="dk2"/>
                </a:solidFill>
                <a:latin typeface="Lato"/>
                <a:ea typeface="Lato"/>
                <a:cs typeface="Lato"/>
                <a:sym typeface="Lato"/>
              </a:rPr>
              <a:t> to LibreNMS [</a:t>
            </a:r>
            <a:r>
              <a:rPr b="1" lang="en" u="sng">
                <a:solidFill>
                  <a:schemeClr val="hlink"/>
                </a:solidFill>
                <a:latin typeface="Lato"/>
                <a:ea typeface="Lato"/>
                <a:cs typeface="Lato"/>
                <a:sym typeface="Lato"/>
                <a:hlinkClick r:id="rId5"/>
              </a:rPr>
              <a:t>ref</a:t>
            </a:r>
            <a:r>
              <a:rPr b="1" lang="en">
                <a:solidFill>
                  <a:schemeClr val="dk2"/>
                </a:solidFill>
                <a:latin typeface="Lato"/>
                <a:ea typeface="Lato"/>
                <a:cs typeface="Lato"/>
                <a:sym typeface="Lato"/>
              </a:rPr>
              <a:t>]</a:t>
            </a:r>
            <a:endParaRPr b="1">
              <a:solidFill>
                <a:schemeClr val="dk2"/>
              </a:solidFill>
              <a:latin typeface="Lato"/>
              <a:ea typeface="Lato"/>
              <a:cs typeface="Lato"/>
              <a:sym typeface="Lato"/>
            </a:endParaRPr>
          </a:p>
          <a:p>
            <a:pPr indent="-317500" lvl="0" marL="457200" rtl="0" algn="l">
              <a:spcBef>
                <a:spcPts val="0"/>
              </a:spcBef>
              <a:spcAft>
                <a:spcPts val="0"/>
              </a:spcAft>
              <a:buSzPts val="1400"/>
              <a:buFont typeface="Lato"/>
              <a:buAutoNum type="arabicPeriod"/>
            </a:pPr>
            <a:r>
              <a:rPr b="1" lang="en">
                <a:solidFill>
                  <a:schemeClr val="dk2"/>
                </a:solidFill>
                <a:latin typeface="Lato"/>
                <a:ea typeface="Lato"/>
                <a:cs typeface="Lato"/>
                <a:sym typeface="Lato"/>
              </a:rPr>
              <a:t>Added </a:t>
            </a:r>
            <a:r>
              <a:rPr b="1" i="1" lang="en">
                <a:solidFill>
                  <a:schemeClr val="dk2"/>
                </a:solidFill>
                <a:latin typeface="Lato"/>
                <a:ea typeface="Lato"/>
                <a:cs typeface="Lato"/>
                <a:sym typeface="Lato"/>
              </a:rPr>
              <a:t>distro</a:t>
            </a:r>
            <a:r>
              <a:rPr b="1" lang="en">
                <a:solidFill>
                  <a:schemeClr val="dk2"/>
                </a:solidFill>
                <a:latin typeface="Lato"/>
                <a:ea typeface="Lato"/>
                <a:cs typeface="Lato"/>
                <a:sym typeface="Lato"/>
              </a:rPr>
              <a:t> to LibreNMS Agent [</a:t>
            </a:r>
            <a:r>
              <a:rPr b="1" lang="en" u="sng">
                <a:solidFill>
                  <a:schemeClr val="hlink"/>
                </a:solidFill>
                <a:latin typeface="Lato"/>
                <a:ea typeface="Lato"/>
                <a:cs typeface="Lato"/>
                <a:sym typeface="Lato"/>
                <a:hlinkClick r:id="rId6"/>
              </a:rPr>
              <a:t>ref</a:t>
            </a:r>
            <a:r>
              <a:rPr b="1" lang="en">
                <a:solidFill>
                  <a:schemeClr val="dk2"/>
                </a:solidFill>
                <a:latin typeface="Lato"/>
                <a:ea typeface="Lato"/>
                <a:cs typeface="Lato"/>
                <a:sym typeface="Lato"/>
              </a:rPr>
              <a:t>]</a:t>
            </a:r>
            <a:endParaRPr b="1">
              <a:latin typeface="Lato"/>
              <a:ea typeface="Lato"/>
              <a:cs typeface="Lato"/>
              <a:sym typeface="Lato"/>
            </a:endParaRPr>
          </a:p>
        </p:txBody>
      </p:sp>
      <p:pic>
        <p:nvPicPr>
          <p:cNvPr descr="How To Install LibreNMS on CentOS 8 - idroot" id="408" name="Google Shape;408;p24"/>
          <p:cNvPicPr preferRelativeResize="0"/>
          <p:nvPr/>
        </p:nvPicPr>
        <p:blipFill>
          <a:blip r:embed="rId7">
            <a:alphaModFix/>
          </a:blip>
          <a:stretch>
            <a:fillRect/>
          </a:stretch>
        </p:blipFill>
        <p:spPr>
          <a:xfrm>
            <a:off x="234125" y="43900"/>
            <a:ext cx="1894975" cy="1894975"/>
          </a:xfrm>
          <a:prstGeom prst="rect">
            <a:avLst/>
          </a:prstGeom>
          <a:noFill/>
          <a:ln>
            <a:noFill/>
          </a:ln>
        </p:spPr>
      </p:pic>
      <p:sp>
        <p:nvSpPr>
          <p:cNvPr id="409" name="Google Shape;409;p24"/>
          <p:cNvSpPr txBox="1"/>
          <p:nvPr/>
        </p:nvSpPr>
        <p:spPr>
          <a:xfrm rot="1262552">
            <a:off x="2261323" y="3741679"/>
            <a:ext cx="1228204" cy="554192"/>
          </a:xfrm>
          <a:prstGeom prst="rect">
            <a:avLst/>
          </a:prstGeom>
          <a:noFill/>
          <a:ln>
            <a:noFill/>
          </a:ln>
        </p:spPr>
        <p:txBody>
          <a:bodyPr anchorCtr="0" anchor="t" bIns="91425" lIns="114300" spcFirstLastPara="1" rIns="91425" wrap="square" tIns="91425">
            <a:spAutoFit/>
          </a:bodyPr>
          <a:lstStyle/>
          <a:p>
            <a:pPr indent="0" lvl="0" marL="0" rtl="0" algn="l">
              <a:spcBef>
                <a:spcPts val="0"/>
              </a:spcBef>
              <a:spcAft>
                <a:spcPts val="0"/>
              </a:spcAft>
              <a:buNone/>
            </a:pPr>
            <a:r>
              <a:rPr b="1" lang="en" sz="1200">
                <a:solidFill>
                  <a:schemeClr val="dk1"/>
                </a:solidFill>
                <a:latin typeface="Raleway"/>
                <a:ea typeface="Raleway"/>
                <a:cs typeface="Raleway"/>
                <a:sym typeface="Raleway"/>
              </a:rPr>
              <a:t>Is forwarding 18Gbps</a:t>
            </a:r>
            <a:endParaRPr b="1" sz="1200">
              <a:solidFill>
                <a:schemeClr val="dk1"/>
              </a:solidFill>
              <a:latin typeface="Raleway"/>
              <a:ea typeface="Raleway"/>
              <a:cs typeface="Raleway"/>
              <a:sym typeface="Raleway"/>
            </a:endParaRPr>
          </a:p>
        </p:txBody>
      </p:sp>
      <p:sp>
        <p:nvSpPr>
          <p:cNvPr id="410" name="Google Shape;410;p24"/>
          <p:cNvSpPr/>
          <p:nvPr/>
        </p:nvSpPr>
        <p:spPr>
          <a:xfrm>
            <a:off x="3182675" y="3863100"/>
            <a:ext cx="680425" cy="395100"/>
          </a:xfrm>
          <a:custGeom>
            <a:rect b="b" l="l" r="r" t="t"/>
            <a:pathLst>
              <a:path extrusionOk="0" h="15804" w="27217">
                <a:moveTo>
                  <a:pt x="0" y="15804"/>
                </a:moveTo>
                <a:cubicBezTo>
                  <a:pt x="2244" y="15463"/>
                  <a:pt x="8926" y="16390"/>
                  <a:pt x="13462" y="13756"/>
                </a:cubicBezTo>
                <a:cubicBezTo>
                  <a:pt x="17998" y="11122"/>
                  <a:pt x="24925" y="2293"/>
                  <a:pt x="27217" y="0"/>
                </a:cubicBezTo>
              </a:path>
            </a:pathLst>
          </a:custGeom>
          <a:noFill/>
          <a:ln cap="flat" cmpd="sng" w="28575">
            <a:solidFill>
              <a:schemeClr val="dk1"/>
            </a:solidFill>
            <a:prstDash val="solid"/>
            <a:round/>
            <a:headEnd len="med" w="med" type="none"/>
            <a:tailEnd len="med" w="med" type="stealth"/>
          </a:ln>
        </p:spPr>
      </p:sp>
      <p:sp>
        <p:nvSpPr>
          <p:cNvPr id="411" name="Google Shape;411;p24"/>
          <p:cNvSpPr txBox="1"/>
          <p:nvPr/>
        </p:nvSpPr>
        <p:spPr>
          <a:xfrm>
            <a:off x="8671500" y="4534525"/>
            <a:ext cx="32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a:t>
            </a:r>
            <a:endParaRPr>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25"/>
          <p:cNvSpPr txBox="1"/>
          <p:nvPr>
            <p:ph type="title"/>
          </p:nvPr>
        </p:nvSpPr>
        <p:spPr>
          <a:xfrm>
            <a:off x="274450" y="263850"/>
            <a:ext cx="4045200" cy="131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Questions, Discussion</a:t>
            </a:r>
            <a:endParaRPr/>
          </a:p>
        </p:txBody>
      </p:sp>
      <p:sp>
        <p:nvSpPr>
          <p:cNvPr id="417" name="Google Shape;417;p25"/>
          <p:cNvSpPr txBox="1"/>
          <p:nvPr>
            <p:ph idx="2" type="body"/>
          </p:nvPr>
        </p:nvSpPr>
        <p:spPr>
          <a:xfrm>
            <a:off x="4939500" y="724200"/>
            <a:ext cx="42993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8C1919"/>
                </a:solidFill>
              </a:rPr>
              <a:t>If you peer with IPng Networks, thanks! If  you don’t: please peer with AS8298 </a:t>
            </a:r>
            <a:r>
              <a:rPr b="1" lang="en">
                <a:solidFill>
                  <a:srgbClr val="F46524"/>
                </a:solidFill>
              </a:rPr>
              <a:t>&lt;</a:t>
            </a:r>
            <a:r>
              <a:rPr b="1" lang="en">
                <a:solidFill>
                  <a:srgbClr val="F46524"/>
                </a:solidFill>
                <a:uFill>
                  <a:noFill/>
                </a:uFill>
                <a:hlinkClick r:id="rId3">
                  <a:extLst>
                    <a:ext uri="{A12FA001-AC4F-418D-AE19-62706E023703}">
                      <ahyp:hlinkClr val="tx"/>
                    </a:ext>
                  </a:extLst>
                </a:hlinkClick>
              </a:rPr>
              <a:t>peering@ipng.ch</a:t>
            </a:r>
            <a:r>
              <a:rPr b="1" lang="en">
                <a:solidFill>
                  <a:srgbClr val="F46524"/>
                </a:solidFill>
              </a:rPr>
              <a:t>&gt;</a:t>
            </a:r>
            <a:endParaRPr b="1">
              <a:solidFill>
                <a:srgbClr val="F46524"/>
              </a:solidFill>
            </a:endParaRPr>
          </a:p>
          <a:p>
            <a:pPr indent="0" lvl="0" marL="0" rtl="0" algn="l">
              <a:spcBef>
                <a:spcPts val="1600"/>
              </a:spcBef>
              <a:spcAft>
                <a:spcPts val="0"/>
              </a:spcAft>
              <a:buNone/>
            </a:pPr>
            <a:r>
              <a:rPr b="1" lang="en">
                <a:solidFill>
                  <a:srgbClr val="8C1919"/>
                </a:solidFill>
              </a:rPr>
              <a:t>Useful Resources</a:t>
            </a:r>
            <a:endParaRPr b="1">
              <a:solidFill>
                <a:srgbClr val="8C1919"/>
              </a:solidFill>
            </a:endParaRPr>
          </a:p>
          <a:p>
            <a:pPr indent="-342900" lvl="0" marL="457200" rtl="0" algn="l">
              <a:spcBef>
                <a:spcPts val="600"/>
              </a:spcBef>
              <a:spcAft>
                <a:spcPts val="0"/>
              </a:spcAft>
              <a:buSzPts val="1800"/>
              <a:buChar char="●"/>
            </a:pPr>
            <a:r>
              <a:rPr b="1" lang="en">
                <a:solidFill>
                  <a:srgbClr val="8C1919"/>
                </a:solidFill>
              </a:rPr>
              <a:t>VPP:			</a:t>
            </a:r>
            <a:r>
              <a:rPr b="1" lang="en" u="sng">
                <a:solidFill>
                  <a:schemeClr val="dk1"/>
                </a:solidFill>
                <a:hlinkClick r:id="rId4">
                  <a:extLst>
                    <a:ext uri="{A12FA001-AC4F-418D-AE19-62706E023703}">
                      <ahyp:hlinkClr val="tx"/>
                    </a:ext>
                  </a:extLst>
                </a:hlinkClick>
              </a:rPr>
              <a:t>fd.io</a:t>
            </a:r>
            <a:endParaRPr b="1">
              <a:solidFill>
                <a:schemeClr val="dk1"/>
              </a:solidFill>
            </a:endParaRPr>
          </a:p>
          <a:p>
            <a:pPr indent="-342900" lvl="0" marL="457200" rtl="0" algn="l">
              <a:spcBef>
                <a:spcPts val="0"/>
              </a:spcBef>
              <a:spcAft>
                <a:spcPts val="0"/>
              </a:spcAft>
              <a:buSzPts val="1800"/>
              <a:buChar char="●"/>
            </a:pPr>
            <a:r>
              <a:rPr b="1" lang="en">
                <a:solidFill>
                  <a:srgbClr val="8C1919"/>
                </a:solidFill>
              </a:rPr>
              <a:t>VPP Linux CP: 	</a:t>
            </a:r>
            <a:r>
              <a:rPr b="1" lang="en" u="sng">
                <a:solidFill>
                  <a:schemeClr val="dk1"/>
                </a:solidFill>
                <a:hlinkClick r:id="rId5">
                  <a:extLst>
                    <a:ext uri="{A12FA001-AC4F-418D-AE19-62706E023703}">
                      <ahyp:hlinkClr val="tx"/>
                    </a:ext>
                  </a:extLst>
                </a:hlinkClick>
              </a:rPr>
              <a:t>Github</a:t>
            </a:r>
            <a:endParaRPr b="1">
              <a:solidFill>
                <a:srgbClr val="8C1919"/>
              </a:solidFill>
            </a:endParaRPr>
          </a:p>
          <a:p>
            <a:pPr indent="-342900" lvl="0" marL="457200" rtl="0" algn="l">
              <a:spcBef>
                <a:spcPts val="0"/>
              </a:spcBef>
              <a:spcAft>
                <a:spcPts val="0"/>
              </a:spcAft>
              <a:buSzPts val="1800"/>
              <a:buChar char="●"/>
            </a:pPr>
            <a:r>
              <a:rPr b="1" lang="en">
                <a:solidFill>
                  <a:srgbClr val="8C1919"/>
                </a:solidFill>
              </a:rPr>
              <a:t>Articles:			</a:t>
            </a:r>
            <a:r>
              <a:rPr b="1" lang="en" u="sng">
                <a:solidFill>
                  <a:schemeClr val="dk1"/>
                </a:solidFill>
                <a:hlinkClick r:id="rId6">
                  <a:extLst>
                    <a:ext uri="{A12FA001-AC4F-418D-AE19-62706E023703}">
                      <ahyp:hlinkClr val="tx"/>
                    </a:ext>
                  </a:extLst>
                </a:hlinkClick>
              </a:rPr>
              <a:t>ipng.ch</a:t>
            </a:r>
            <a:endParaRPr b="1">
              <a:solidFill>
                <a:srgbClr val="8C1919"/>
              </a:solidFill>
            </a:endParaRPr>
          </a:p>
          <a:p>
            <a:pPr indent="-342900" lvl="0" marL="457200" rtl="0" algn="l">
              <a:spcBef>
                <a:spcPts val="0"/>
              </a:spcBef>
              <a:spcAft>
                <a:spcPts val="0"/>
              </a:spcAft>
              <a:buSzPts val="1800"/>
              <a:buChar char="●"/>
            </a:pPr>
            <a:r>
              <a:rPr b="1" lang="en">
                <a:solidFill>
                  <a:srgbClr val="8C1919"/>
                </a:solidFill>
              </a:rPr>
              <a:t>Twitter: 			</a:t>
            </a:r>
            <a:r>
              <a:rPr b="1" lang="en">
                <a:solidFill>
                  <a:srgbClr val="F46524"/>
                </a:solidFill>
              </a:rPr>
              <a:t>@</a:t>
            </a:r>
            <a:r>
              <a:rPr b="1" lang="en" u="sng">
                <a:solidFill>
                  <a:schemeClr val="dk1"/>
                </a:solidFill>
                <a:hlinkClick r:id="rId7">
                  <a:extLst>
                    <a:ext uri="{A12FA001-AC4F-418D-AE19-62706E023703}">
                      <ahyp:hlinkClr val="tx"/>
                    </a:ext>
                  </a:extLst>
                </a:hlinkClick>
              </a:rPr>
              <a:t>IPngNetworks</a:t>
            </a:r>
            <a:endParaRPr b="1">
              <a:solidFill>
                <a:schemeClr val="dk1"/>
              </a:solidFill>
            </a:endParaRPr>
          </a:p>
        </p:txBody>
      </p:sp>
      <p:sp>
        <p:nvSpPr>
          <p:cNvPr id="418" name="Google Shape;418;p25"/>
          <p:cNvSpPr txBox="1"/>
          <p:nvPr/>
        </p:nvSpPr>
        <p:spPr>
          <a:xfrm>
            <a:off x="4939500" y="4499675"/>
            <a:ext cx="222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Lato"/>
                <a:ea typeface="Lato"/>
                <a:cs typeface="Lato"/>
                <a:sym typeface="Lato"/>
              </a:rPr>
              <a:t>Also: thanks for listening!</a:t>
            </a:r>
            <a:endParaRPr>
              <a:solidFill>
                <a:schemeClr val="lt1"/>
              </a:solidFill>
              <a:latin typeface="Lato"/>
              <a:ea typeface="Lato"/>
              <a:cs typeface="Lato"/>
              <a:sym typeface="Lato"/>
            </a:endParaRPr>
          </a:p>
        </p:txBody>
      </p:sp>
      <p:pic>
        <p:nvPicPr>
          <p:cNvPr id="419" name="Google Shape;419;p25"/>
          <p:cNvPicPr preferRelativeResize="0"/>
          <p:nvPr/>
        </p:nvPicPr>
        <p:blipFill>
          <a:blip r:embed="rId8">
            <a:alphaModFix/>
          </a:blip>
          <a:stretch>
            <a:fillRect/>
          </a:stretch>
        </p:blipFill>
        <p:spPr>
          <a:xfrm>
            <a:off x="274451" y="1603695"/>
            <a:ext cx="4045200" cy="3296180"/>
          </a:xfrm>
          <a:prstGeom prst="rect">
            <a:avLst/>
          </a:prstGeom>
          <a:noFill/>
          <a:ln>
            <a:noFill/>
          </a:ln>
        </p:spPr>
      </p:pic>
      <p:pic>
        <p:nvPicPr>
          <p:cNvPr id="420" name="Google Shape;420;p25"/>
          <p:cNvPicPr preferRelativeResize="0"/>
          <p:nvPr/>
        </p:nvPicPr>
        <p:blipFill>
          <a:blip r:embed="rId9">
            <a:alphaModFix/>
          </a:blip>
          <a:stretch>
            <a:fillRect/>
          </a:stretch>
        </p:blipFill>
        <p:spPr>
          <a:xfrm>
            <a:off x="2604448" y="1818048"/>
            <a:ext cx="210600" cy="134800"/>
          </a:xfrm>
          <a:prstGeom prst="rect">
            <a:avLst/>
          </a:prstGeom>
          <a:noFill/>
          <a:ln>
            <a:noFill/>
          </a:ln>
        </p:spPr>
      </p:pic>
      <p:pic>
        <p:nvPicPr>
          <p:cNvPr id="421" name="Google Shape;421;p25"/>
          <p:cNvPicPr preferRelativeResize="0"/>
          <p:nvPr/>
        </p:nvPicPr>
        <p:blipFill>
          <a:blip r:embed="rId9">
            <a:alphaModFix/>
          </a:blip>
          <a:stretch>
            <a:fillRect/>
          </a:stretch>
        </p:blipFill>
        <p:spPr>
          <a:xfrm>
            <a:off x="3188873" y="2816323"/>
            <a:ext cx="210600" cy="134800"/>
          </a:xfrm>
          <a:prstGeom prst="rect">
            <a:avLst/>
          </a:prstGeom>
          <a:noFill/>
          <a:ln>
            <a:noFill/>
          </a:ln>
        </p:spPr>
      </p:pic>
      <p:pic>
        <p:nvPicPr>
          <p:cNvPr id="422" name="Google Shape;422;p25"/>
          <p:cNvPicPr preferRelativeResize="0"/>
          <p:nvPr/>
        </p:nvPicPr>
        <p:blipFill>
          <a:blip r:embed="rId9">
            <a:alphaModFix/>
          </a:blip>
          <a:stretch>
            <a:fillRect/>
          </a:stretch>
        </p:blipFill>
        <p:spPr>
          <a:xfrm>
            <a:off x="3050223" y="3782748"/>
            <a:ext cx="210600" cy="134800"/>
          </a:xfrm>
          <a:prstGeom prst="rect">
            <a:avLst/>
          </a:prstGeom>
          <a:noFill/>
          <a:ln>
            <a:noFill/>
          </a:ln>
        </p:spPr>
      </p:pic>
      <p:pic>
        <p:nvPicPr>
          <p:cNvPr id="423" name="Google Shape;423;p25"/>
          <p:cNvPicPr preferRelativeResize="0"/>
          <p:nvPr/>
        </p:nvPicPr>
        <p:blipFill>
          <a:blip r:embed="rId9">
            <a:alphaModFix/>
          </a:blip>
          <a:stretch>
            <a:fillRect/>
          </a:stretch>
        </p:blipFill>
        <p:spPr>
          <a:xfrm>
            <a:off x="1947448" y="2458073"/>
            <a:ext cx="210600" cy="134800"/>
          </a:xfrm>
          <a:prstGeom prst="rect">
            <a:avLst/>
          </a:prstGeom>
          <a:noFill/>
          <a:ln>
            <a:noFill/>
          </a:ln>
        </p:spPr>
      </p:pic>
      <p:pic>
        <p:nvPicPr>
          <p:cNvPr id="424" name="Google Shape;424;p25"/>
          <p:cNvPicPr preferRelativeResize="0"/>
          <p:nvPr/>
        </p:nvPicPr>
        <p:blipFill>
          <a:blip r:embed="rId9">
            <a:alphaModFix/>
          </a:blip>
          <a:stretch>
            <a:fillRect/>
          </a:stretch>
        </p:blipFill>
        <p:spPr>
          <a:xfrm>
            <a:off x="1167548" y="2905148"/>
            <a:ext cx="210600" cy="134800"/>
          </a:xfrm>
          <a:prstGeom prst="rect">
            <a:avLst/>
          </a:prstGeom>
          <a:noFill/>
          <a:ln>
            <a:noFill/>
          </a:ln>
        </p:spPr>
      </p:pic>
      <p:pic>
        <p:nvPicPr>
          <p:cNvPr id="425" name="Google Shape;425;p25"/>
          <p:cNvPicPr preferRelativeResize="0"/>
          <p:nvPr/>
        </p:nvPicPr>
        <p:blipFill>
          <a:blip r:embed="rId9">
            <a:alphaModFix/>
          </a:blip>
          <a:stretch>
            <a:fillRect/>
          </a:stretch>
        </p:blipFill>
        <p:spPr>
          <a:xfrm>
            <a:off x="1970198" y="3994373"/>
            <a:ext cx="210600" cy="13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20"/>
                                        </p:tgtEl>
                                        <p:attrNameLst>
                                          <p:attrName>style.visibility</p:attrName>
                                        </p:attrNameLst>
                                      </p:cBhvr>
                                      <p:to>
                                        <p:strVal val="visible"/>
                                      </p:to>
                                    </p:set>
                                    <p:anim calcmode="lin" valueType="num">
                                      <p:cBhvr additive="base">
                                        <p:cTn dur="1000"/>
                                        <p:tgtEl>
                                          <p:spTgt spid="420"/>
                                        </p:tgtEl>
                                        <p:attrNameLst>
                                          <p:attrName>ppt_w</p:attrName>
                                        </p:attrNameLst>
                                      </p:cBhvr>
                                      <p:tavLst>
                                        <p:tav fmla="" tm="0">
                                          <p:val>
                                            <p:strVal val="0"/>
                                          </p:val>
                                        </p:tav>
                                        <p:tav fmla="" tm="100000">
                                          <p:val>
                                            <p:strVal val="#ppt_w"/>
                                          </p:val>
                                        </p:tav>
                                      </p:tavLst>
                                    </p:anim>
                                    <p:anim calcmode="lin" valueType="num">
                                      <p:cBhvr additive="base">
                                        <p:cTn dur="1000"/>
                                        <p:tgtEl>
                                          <p:spTgt spid="420"/>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25"/>
                                        </p:tgtEl>
                                        <p:attrNameLst>
                                          <p:attrName>style.visibility</p:attrName>
                                        </p:attrNameLst>
                                      </p:cBhvr>
                                      <p:to>
                                        <p:strVal val="visible"/>
                                      </p:to>
                                    </p:set>
                                    <p:anim calcmode="lin" valueType="num">
                                      <p:cBhvr additive="base">
                                        <p:cTn dur="1000"/>
                                        <p:tgtEl>
                                          <p:spTgt spid="425"/>
                                        </p:tgtEl>
                                        <p:attrNameLst>
                                          <p:attrName>ppt_w</p:attrName>
                                        </p:attrNameLst>
                                      </p:cBhvr>
                                      <p:tavLst>
                                        <p:tav fmla="" tm="0">
                                          <p:val>
                                            <p:strVal val="0"/>
                                          </p:val>
                                        </p:tav>
                                        <p:tav fmla="" tm="100000">
                                          <p:val>
                                            <p:strVal val="#ppt_w"/>
                                          </p:val>
                                        </p:tav>
                                      </p:tavLst>
                                    </p:anim>
                                    <p:anim calcmode="lin" valueType="num">
                                      <p:cBhvr additive="base">
                                        <p:cTn dur="1000"/>
                                        <p:tgtEl>
                                          <p:spTgt spid="425"/>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22"/>
                                        </p:tgtEl>
                                        <p:attrNameLst>
                                          <p:attrName>style.visibility</p:attrName>
                                        </p:attrNameLst>
                                      </p:cBhvr>
                                      <p:to>
                                        <p:strVal val="visible"/>
                                      </p:to>
                                    </p:set>
                                    <p:anim calcmode="lin" valueType="num">
                                      <p:cBhvr additive="base">
                                        <p:cTn dur="1000"/>
                                        <p:tgtEl>
                                          <p:spTgt spid="422"/>
                                        </p:tgtEl>
                                        <p:attrNameLst>
                                          <p:attrName>ppt_w</p:attrName>
                                        </p:attrNameLst>
                                      </p:cBhvr>
                                      <p:tavLst>
                                        <p:tav fmla="" tm="0">
                                          <p:val>
                                            <p:strVal val="0"/>
                                          </p:val>
                                        </p:tav>
                                        <p:tav fmla="" tm="100000">
                                          <p:val>
                                            <p:strVal val="#ppt_w"/>
                                          </p:val>
                                        </p:tav>
                                      </p:tavLst>
                                    </p:anim>
                                    <p:anim calcmode="lin" valueType="num">
                                      <p:cBhvr additive="base">
                                        <p:cTn dur="1000"/>
                                        <p:tgtEl>
                                          <p:spTgt spid="422"/>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424"/>
                                        </p:tgtEl>
                                        <p:attrNameLst>
                                          <p:attrName>style.visibility</p:attrName>
                                        </p:attrNameLst>
                                      </p:cBhvr>
                                      <p:to>
                                        <p:strVal val="visible"/>
                                      </p:to>
                                    </p:set>
                                    <p:anim calcmode="lin" valueType="num">
                                      <p:cBhvr additive="base">
                                        <p:cTn dur="1000"/>
                                        <p:tgtEl>
                                          <p:spTgt spid="424"/>
                                        </p:tgtEl>
                                        <p:attrNameLst>
                                          <p:attrName>ppt_w</p:attrName>
                                        </p:attrNameLst>
                                      </p:cBhvr>
                                      <p:tavLst>
                                        <p:tav fmla="" tm="0">
                                          <p:val>
                                            <p:strVal val="0"/>
                                          </p:val>
                                        </p:tav>
                                        <p:tav fmla="" tm="100000">
                                          <p:val>
                                            <p:strVal val="#ppt_w"/>
                                          </p:val>
                                        </p:tav>
                                      </p:tavLst>
                                    </p:anim>
                                    <p:anim calcmode="lin" valueType="num">
                                      <p:cBhvr additive="base">
                                        <p:cTn dur="1000"/>
                                        <p:tgtEl>
                                          <p:spTgt spid="424"/>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421"/>
                                        </p:tgtEl>
                                        <p:attrNameLst>
                                          <p:attrName>style.visibility</p:attrName>
                                        </p:attrNameLst>
                                      </p:cBhvr>
                                      <p:to>
                                        <p:strVal val="visible"/>
                                      </p:to>
                                    </p:set>
                                    <p:anim calcmode="lin" valueType="num">
                                      <p:cBhvr additive="base">
                                        <p:cTn dur="1000"/>
                                        <p:tgtEl>
                                          <p:spTgt spid="421"/>
                                        </p:tgtEl>
                                        <p:attrNameLst>
                                          <p:attrName>ppt_w</p:attrName>
                                        </p:attrNameLst>
                                      </p:cBhvr>
                                      <p:tavLst>
                                        <p:tav fmla="" tm="0">
                                          <p:val>
                                            <p:strVal val="0"/>
                                          </p:val>
                                        </p:tav>
                                        <p:tav fmla="" tm="100000">
                                          <p:val>
                                            <p:strVal val="#ppt_w"/>
                                          </p:val>
                                        </p:tav>
                                      </p:tavLst>
                                    </p:anim>
                                    <p:anim calcmode="lin" valueType="num">
                                      <p:cBhvr additive="base">
                                        <p:cTn dur="1000"/>
                                        <p:tgtEl>
                                          <p:spTgt spid="421"/>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423"/>
                                        </p:tgtEl>
                                        <p:attrNameLst>
                                          <p:attrName>style.visibility</p:attrName>
                                        </p:attrNameLst>
                                      </p:cBhvr>
                                      <p:to>
                                        <p:strVal val="visible"/>
                                      </p:to>
                                    </p:set>
                                    <p:anim calcmode="lin" valueType="num">
                                      <p:cBhvr additive="base">
                                        <p:cTn dur="1000"/>
                                        <p:tgtEl>
                                          <p:spTgt spid="423"/>
                                        </p:tgtEl>
                                        <p:attrNameLst>
                                          <p:attrName>ppt_w</p:attrName>
                                        </p:attrNameLst>
                                      </p:cBhvr>
                                      <p:tavLst>
                                        <p:tav fmla="" tm="0">
                                          <p:val>
                                            <p:strVal val="0"/>
                                          </p:val>
                                        </p:tav>
                                        <p:tav fmla="" tm="100000">
                                          <p:val>
                                            <p:strVal val="#ppt_w"/>
                                          </p:val>
                                        </p:tav>
                                      </p:tavLst>
                                    </p:anim>
                                    <p:anim calcmode="lin" valueType="num">
                                      <p:cBhvr additive="base">
                                        <p:cTn dur="1000"/>
                                        <p:tgtEl>
                                          <p:spTgt spid="4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79" name="Google Shape;79;p14"/>
          <p:cNvSpPr txBox="1"/>
          <p:nvPr>
            <p:ph idx="1" type="body"/>
          </p:nvPr>
        </p:nvSpPr>
        <p:spPr>
          <a:xfrm>
            <a:off x="2400297" y="1602675"/>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rPr>
              <a:t>Pim van Pelt (PBVP1-RIPE)</a:t>
            </a:r>
            <a:endParaRPr b="1" sz="2100">
              <a:solidFill>
                <a:schemeClr val="dk1"/>
              </a:solidFill>
            </a:endParaRPr>
          </a:p>
          <a:p>
            <a:pPr indent="-330200" lvl="0" marL="457200" rtl="0" algn="l">
              <a:spcBef>
                <a:spcPts val="1600"/>
              </a:spcBef>
              <a:spcAft>
                <a:spcPts val="0"/>
              </a:spcAft>
              <a:buSzPts val="1600"/>
              <a:buChar char="●"/>
            </a:pPr>
            <a:r>
              <a:rPr lang="en" sz="1600"/>
              <a:t>Member of the RIPE community since 1999 (RIPE #34)</a:t>
            </a:r>
            <a:endParaRPr sz="1600"/>
          </a:p>
          <a:p>
            <a:pPr indent="-330200" lvl="1" marL="914400" rtl="0" algn="l">
              <a:spcBef>
                <a:spcPts val="1200"/>
              </a:spcBef>
              <a:spcAft>
                <a:spcPts val="0"/>
              </a:spcAft>
              <a:buSzPts val="1600"/>
              <a:buChar char="○"/>
            </a:pPr>
            <a:r>
              <a:rPr lang="en" sz="1600"/>
              <a:t>Has used </a:t>
            </a:r>
            <a:r>
              <a:rPr lang="en" sz="1600">
                <a:solidFill>
                  <a:schemeClr val="hlink"/>
                </a:solidFill>
                <a:uFill>
                  <a:noFill/>
                </a:uFill>
                <a:hlinkClick r:id="rId3"/>
              </a:rPr>
              <a:t>pim@ipng.nl</a:t>
            </a:r>
            <a:r>
              <a:rPr lang="en" sz="1600"/>
              <a:t> for 22 years</a:t>
            </a:r>
            <a:endParaRPr sz="1600"/>
          </a:p>
          <a:p>
            <a:pPr indent="-330200" lvl="1" marL="914400" rtl="0" algn="l">
              <a:spcBef>
                <a:spcPts val="1200"/>
              </a:spcBef>
              <a:spcAft>
                <a:spcPts val="0"/>
              </a:spcAft>
              <a:buSzPts val="1600"/>
              <a:buChar char="○"/>
            </a:pPr>
            <a:r>
              <a:rPr lang="en" sz="1600"/>
              <a:t>And also </a:t>
            </a:r>
            <a:r>
              <a:rPr lang="en" sz="1600">
                <a:solidFill>
                  <a:schemeClr val="hlink"/>
                </a:solidFill>
                <a:uFill>
                  <a:noFill/>
                </a:uFill>
                <a:hlinkClick r:id="rId4"/>
              </a:rPr>
              <a:t>pim@ipng.ch</a:t>
            </a:r>
            <a:r>
              <a:rPr lang="en" sz="1600"/>
              <a:t> for 15 years</a:t>
            </a:r>
            <a:endParaRPr sz="1600"/>
          </a:p>
          <a:p>
            <a:pPr indent="-330200" lvl="1" marL="914400" rtl="0" algn="l">
              <a:spcBef>
                <a:spcPts val="1200"/>
              </a:spcBef>
              <a:spcAft>
                <a:spcPts val="0"/>
              </a:spcAft>
              <a:buSzPts val="1600"/>
              <a:buChar char="○"/>
            </a:pPr>
            <a:r>
              <a:rPr lang="en" sz="1600"/>
              <a:t>Incorporated </a:t>
            </a:r>
            <a:r>
              <a:rPr lang="en" sz="1600">
                <a:solidFill>
                  <a:schemeClr val="hlink"/>
                </a:solidFill>
                <a:uFill>
                  <a:noFill/>
                </a:uFill>
                <a:hlinkClick r:id="rId5"/>
              </a:rPr>
              <a:t>ipng.ch</a:t>
            </a:r>
            <a:r>
              <a:rPr lang="en" sz="1600"/>
              <a:t> in Switzerland in 2021</a:t>
            </a:r>
            <a:endParaRPr sz="1600"/>
          </a:p>
          <a:p>
            <a:pPr indent="0" lvl="0" marL="0" rtl="0" algn="l">
              <a:spcBef>
                <a:spcPts val="1200"/>
              </a:spcBef>
              <a:spcAft>
                <a:spcPts val="1200"/>
              </a:spcAft>
              <a:buNone/>
            </a:pPr>
            <a:r>
              <a:t/>
            </a:r>
            <a:endParaRPr sz="1600"/>
          </a:p>
        </p:txBody>
      </p:sp>
      <p:pic>
        <p:nvPicPr>
          <p:cNvPr id="80" name="Google Shape;80;p14"/>
          <p:cNvPicPr preferRelativeResize="0"/>
          <p:nvPr/>
        </p:nvPicPr>
        <p:blipFill>
          <a:blip r:embed="rId6">
            <a:alphaModFix/>
          </a:blip>
          <a:stretch>
            <a:fillRect/>
          </a:stretch>
        </p:blipFill>
        <p:spPr>
          <a:xfrm>
            <a:off x="297462" y="990699"/>
            <a:ext cx="1658300" cy="18371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86" name="Google Shape;86;p15"/>
          <p:cNvSpPr txBox="1"/>
          <p:nvPr>
            <p:ph idx="1" type="body"/>
          </p:nvPr>
        </p:nvSpPr>
        <p:spPr>
          <a:xfrm>
            <a:off x="2400297" y="1602675"/>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rPr>
              <a:t>SixXS - a global IPv6 Tunnelbroker</a:t>
            </a:r>
            <a:endParaRPr b="1" sz="2100">
              <a:solidFill>
                <a:schemeClr val="dk1"/>
              </a:solidFill>
            </a:endParaRPr>
          </a:p>
          <a:p>
            <a:pPr indent="-330200" lvl="0" marL="457200" rtl="0" algn="l">
              <a:spcBef>
                <a:spcPts val="1600"/>
              </a:spcBef>
              <a:spcAft>
                <a:spcPts val="0"/>
              </a:spcAft>
              <a:buSzPts val="1600"/>
              <a:buChar char="●"/>
            </a:pPr>
            <a:r>
              <a:rPr lang="en" sz="1600"/>
              <a:t>Member of the RIPE community since 1999 (RIPE #34)</a:t>
            </a:r>
            <a:endParaRPr sz="1600"/>
          </a:p>
          <a:p>
            <a:pPr indent="0" lvl="0" marL="457200" rtl="0" algn="l">
              <a:spcBef>
                <a:spcPts val="1200"/>
              </a:spcBef>
              <a:spcAft>
                <a:spcPts val="0"/>
              </a:spcAft>
              <a:buNone/>
            </a:pPr>
            <a:r>
              <a:t/>
            </a:r>
            <a:endParaRPr sz="1600"/>
          </a:p>
          <a:p>
            <a:pPr indent="0" lvl="0" marL="0" rtl="0" algn="l">
              <a:spcBef>
                <a:spcPts val="1200"/>
              </a:spcBef>
              <a:spcAft>
                <a:spcPts val="1200"/>
              </a:spcAft>
              <a:buNone/>
            </a:pPr>
            <a:r>
              <a:t/>
            </a:r>
            <a:endParaRPr sz="1600"/>
          </a:p>
        </p:txBody>
      </p:sp>
      <p:pic>
        <p:nvPicPr>
          <p:cNvPr id="87" name="Google Shape;87;p15"/>
          <p:cNvPicPr preferRelativeResize="0"/>
          <p:nvPr/>
        </p:nvPicPr>
        <p:blipFill>
          <a:blip r:embed="rId3">
            <a:alphaModFix/>
          </a:blip>
          <a:stretch>
            <a:fillRect/>
          </a:stretch>
        </p:blipFill>
        <p:spPr>
          <a:xfrm>
            <a:off x="192950" y="1010726"/>
            <a:ext cx="2072300" cy="1499451"/>
          </a:xfrm>
          <a:prstGeom prst="rect">
            <a:avLst/>
          </a:prstGeom>
          <a:noFill/>
          <a:ln>
            <a:noFill/>
          </a:ln>
        </p:spPr>
      </p:pic>
      <p:sp>
        <p:nvSpPr>
          <p:cNvPr id="88" name="Google Shape;88;p15"/>
          <p:cNvSpPr txBox="1"/>
          <p:nvPr/>
        </p:nvSpPr>
        <p:spPr>
          <a:xfrm>
            <a:off x="2404450" y="2562100"/>
            <a:ext cx="6321600" cy="1305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2"/>
              </a:buClr>
              <a:buSzPts val="1600"/>
              <a:buFont typeface="Lato"/>
              <a:buChar char="●"/>
            </a:pPr>
            <a:r>
              <a:rPr lang="en" sz="1600">
                <a:solidFill>
                  <a:schemeClr val="dk2"/>
                </a:solidFill>
                <a:latin typeface="Lato"/>
                <a:ea typeface="Lato"/>
                <a:cs typeface="Lato"/>
                <a:sym typeface="Lato"/>
              </a:rPr>
              <a:t>Founded SixXS w/ Jeroen Massar [</a:t>
            </a:r>
            <a:r>
              <a:rPr lang="en" sz="1600" u="sng">
                <a:solidFill>
                  <a:schemeClr val="hlink"/>
                </a:solidFill>
                <a:latin typeface="Lato"/>
                <a:ea typeface="Lato"/>
                <a:cs typeface="Lato"/>
                <a:sym typeface="Lato"/>
                <a:hlinkClick r:id="rId4"/>
              </a:rPr>
              <a:t>ref</a:t>
            </a:r>
            <a:r>
              <a:rPr lang="en" sz="1600">
                <a:solidFill>
                  <a:schemeClr val="dk2"/>
                </a:solidFill>
                <a:latin typeface="Lato"/>
                <a:ea typeface="Lato"/>
                <a:cs typeface="Lato"/>
                <a:sym typeface="Lato"/>
              </a:rPr>
              <a:t>]</a:t>
            </a:r>
            <a:endParaRPr sz="1600">
              <a:solidFill>
                <a:schemeClr val="dk2"/>
              </a:solidFill>
              <a:latin typeface="Lato"/>
              <a:ea typeface="Lato"/>
              <a:cs typeface="Lato"/>
              <a:sym typeface="Lato"/>
            </a:endParaRPr>
          </a:p>
          <a:p>
            <a:pPr indent="-330200" lvl="0" marL="457200" rtl="0" algn="l">
              <a:lnSpc>
                <a:spcPct val="115000"/>
              </a:lnSpc>
              <a:spcBef>
                <a:spcPts val="1200"/>
              </a:spcBef>
              <a:spcAft>
                <a:spcPts val="0"/>
              </a:spcAft>
              <a:buClr>
                <a:schemeClr val="dk2"/>
              </a:buClr>
              <a:buSzPts val="1600"/>
              <a:buFont typeface="Lato"/>
              <a:buChar char="●"/>
            </a:pPr>
            <a:r>
              <a:rPr lang="en" sz="1600">
                <a:solidFill>
                  <a:schemeClr val="dk2"/>
                </a:solidFill>
                <a:latin typeface="Lato"/>
                <a:ea typeface="Lato"/>
                <a:cs typeface="Lato"/>
                <a:sym typeface="Lato"/>
              </a:rPr>
              <a:t>Operated SixXS from ca. 1999 - 2017 [</a:t>
            </a:r>
            <a:r>
              <a:rPr lang="en" sz="1600" u="sng">
                <a:solidFill>
                  <a:schemeClr val="hlink"/>
                </a:solidFill>
                <a:latin typeface="Lato"/>
                <a:ea typeface="Lato"/>
                <a:cs typeface="Lato"/>
                <a:sym typeface="Lato"/>
                <a:hlinkClick r:id="rId5"/>
              </a:rPr>
              <a:t>sunset</a:t>
            </a:r>
            <a:r>
              <a:rPr lang="en" sz="1600">
                <a:solidFill>
                  <a:schemeClr val="dk2"/>
                </a:solidFill>
                <a:latin typeface="Lato"/>
                <a:ea typeface="Lato"/>
                <a:cs typeface="Lato"/>
                <a:sym typeface="Lato"/>
              </a:rPr>
              <a:t>]</a:t>
            </a:r>
            <a:endParaRPr sz="1600">
              <a:solidFill>
                <a:schemeClr val="dk2"/>
              </a:solidFill>
              <a:latin typeface="Lato"/>
              <a:ea typeface="Lato"/>
              <a:cs typeface="Lato"/>
              <a:sym typeface="Lato"/>
            </a:endParaRPr>
          </a:p>
          <a:p>
            <a:pPr indent="-330200" lvl="0" marL="457200" rtl="0" algn="l">
              <a:lnSpc>
                <a:spcPct val="115000"/>
              </a:lnSpc>
              <a:spcBef>
                <a:spcPts val="1200"/>
              </a:spcBef>
              <a:spcAft>
                <a:spcPts val="1200"/>
              </a:spcAft>
              <a:buClr>
                <a:schemeClr val="dk2"/>
              </a:buClr>
              <a:buSzPts val="1600"/>
              <a:buFont typeface="Lato"/>
              <a:buChar char="●"/>
            </a:pPr>
            <a:r>
              <a:rPr lang="en" sz="1600">
                <a:solidFill>
                  <a:schemeClr val="dk2"/>
                </a:solidFill>
                <a:latin typeface="Lato"/>
                <a:ea typeface="Lato"/>
                <a:cs typeface="Lato"/>
                <a:sym typeface="Lato"/>
              </a:rPr>
              <a:t>Used </a:t>
            </a:r>
            <a:r>
              <a:rPr b="1" lang="en" sz="1600">
                <a:solidFill>
                  <a:schemeClr val="dk2"/>
                </a:solidFill>
                <a:latin typeface="Lato"/>
                <a:ea typeface="Lato"/>
                <a:cs typeface="Lato"/>
                <a:sym typeface="Lato"/>
              </a:rPr>
              <a:t>AS8298</a:t>
            </a:r>
            <a:r>
              <a:rPr lang="en" sz="1600">
                <a:solidFill>
                  <a:schemeClr val="dk2"/>
                </a:solidFill>
                <a:latin typeface="Lato"/>
                <a:ea typeface="Lato"/>
                <a:cs typeface="Lato"/>
                <a:sym typeface="Lato"/>
              </a:rPr>
              <a:t> for Ghost Route Hunter (2003) [</a:t>
            </a:r>
            <a:r>
              <a:rPr lang="en" sz="1600" u="sng">
                <a:solidFill>
                  <a:schemeClr val="hlink"/>
                </a:solidFill>
                <a:latin typeface="Lato"/>
                <a:ea typeface="Lato"/>
                <a:cs typeface="Lato"/>
                <a:sym typeface="Lato"/>
                <a:hlinkClick r:id="rId6"/>
              </a:rPr>
              <a:t>RIPE #44</a:t>
            </a:r>
            <a:r>
              <a:rPr lang="en" sz="1600">
                <a:solidFill>
                  <a:schemeClr val="dk2"/>
                </a:solidFill>
                <a:latin typeface="Lato"/>
                <a:ea typeface="Lato"/>
                <a:cs typeface="Lato"/>
                <a:sym typeface="Lato"/>
              </a:rPr>
              <a:t>]</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94" name="Google Shape;94;p16"/>
          <p:cNvSpPr txBox="1"/>
          <p:nvPr>
            <p:ph idx="1" type="body"/>
          </p:nvPr>
        </p:nvSpPr>
        <p:spPr>
          <a:xfrm>
            <a:off x="2400300" y="1602675"/>
            <a:ext cx="6321600" cy="187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rPr>
              <a:t>IPng Networks GmbH</a:t>
            </a:r>
            <a:endParaRPr b="1" sz="2100">
              <a:solidFill>
                <a:schemeClr val="dk1"/>
              </a:solidFill>
            </a:endParaRPr>
          </a:p>
          <a:p>
            <a:pPr indent="-330200" lvl="0" marL="457200" rtl="0" algn="l">
              <a:spcBef>
                <a:spcPts val="1600"/>
              </a:spcBef>
              <a:spcAft>
                <a:spcPts val="0"/>
              </a:spcAft>
              <a:buSzPts val="1600"/>
              <a:buChar char="●"/>
            </a:pPr>
            <a:r>
              <a:rPr lang="en" sz="1600"/>
              <a:t>Developer of Software Routers - VPP and DPDK [</a:t>
            </a:r>
            <a:r>
              <a:rPr lang="en" sz="1600" u="sng">
                <a:solidFill>
                  <a:schemeClr val="hlink"/>
                </a:solidFill>
                <a:hlinkClick r:id="rId3"/>
              </a:rPr>
              <a:t>ref</a:t>
            </a:r>
            <a:r>
              <a:rPr lang="en" sz="1600"/>
              <a:t>]</a:t>
            </a:r>
            <a:endParaRPr sz="1600"/>
          </a:p>
          <a:p>
            <a:pPr indent="-330200" lvl="0" marL="457200" rtl="0" algn="l">
              <a:spcBef>
                <a:spcPts val="1200"/>
              </a:spcBef>
              <a:spcAft>
                <a:spcPts val="0"/>
              </a:spcAft>
              <a:buSzPts val="1600"/>
              <a:buChar char="●"/>
            </a:pPr>
            <a:r>
              <a:rPr lang="en" sz="1600"/>
              <a:t>Tiny operator from Brüttisellen (ZH), Switzerland [</a:t>
            </a:r>
            <a:r>
              <a:rPr lang="en" sz="1600" u="sng">
                <a:solidFill>
                  <a:schemeClr val="hlink"/>
                </a:solidFill>
                <a:hlinkClick r:id="rId4"/>
              </a:rPr>
              <a:t>ref</a:t>
            </a:r>
            <a:r>
              <a:rPr lang="en" sz="1600"/>
              <a:t>]</a:t>
            </a:r>
            <a:endParaRPr sz="1600"/>
          </a:p>
          <a:p>
            <a:pPr indent="0" lvl="0" marL="0" rtl="0" algn="l">
              <a:spcBef>
                <a:spcPts val="1200"/>
              </a:spcBef>
              <a:spcAft>
                <a:spcPts val="1200"/>
              </a:spcAft>
              <a:buNone/>
            </a:pPr>
            <a:r>
              <a:t/>
            </a:r>
            <a:endParaRPr sz="1600"/>
          </a:p>
        </p:txBody>
      </p:sp>
      <p:pic>
        <p:nvPicPr>
          <p:cNvPr descr="Zurich Metro" id="95" name="Google Shape;95;p16"/>
          <p:cNvPicPr preferRelativeResize="0"/>
          <p:nvPr/>
        </p:nvPicPr>
        <p:blipFill>
          <a:blip r:embed="rId5">
            <a:alphaModFix/>
          </a:blip>
          <a:stretch>
            <a:fillRect/>
          </a:stretch>
        </p:blipFill>
        <p:spPr>
          <a:xfrm>
            <a:off x="321775" y="1166600"/>
            <a:ext cx="1694676" cy="1105225"/>
          </a:xfrm>
          <a:prstGeom prst="rect">
            <a:avLst/>
          </a:prstGeom>
          <a:noFill/>
          <a:ln>
            <a:noFill/>
          </a:ln>
        </p:spPr>
      </p:pic>
      <p:pic>
        <p:nvPicPr>
          <p:cNvPr descr="European Ring" id="96" name="Google Shape;96;p16"/>
          <p:cNvPicPr preferRelativeResize="0"/>
          <p:nvPr/>
        </p:nvPicPr>
        <p:blipFill>
          <a:blip r:embed="rId6">
            <a:alphaModFix/>
          </a:blip>
          <a:stretch>
            <a:fillRect/>
          </a:stretch>
        </p:blipFill>
        <p:spPr>
          <a:xfrm>
            <a:off x="321775" y="2571747"/>
            <a:ext cx="1694675" cy="1871428"/>
          </a:xfrm>
          <a:prstGeom prst="rect">
            <a:avLst/>
          </a:prstGeom>
          <a:noFill/>
          <a:ln>
            <a:noFill/>
          </a:ln>
        </p:spPr>
      </p:pic>
      <p:sp>
        <p:nvSpPr>
          <p:cNvPr id="97" name="Google Shape;97;p16"/>
          <p:cNvSpPr txBox="1"/>
          <p:nvPr/>
        </p:nvSpPr>
        <p:spPr>
          <a:xfrm>
            <a:off x="2400250" y="3423875"/>
            <a:ext cx="6108600" cy="17115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2"/>
              </a:buClr>
              <a:buSzPts val="1600"/>
              <a:buFont typeface="Lato"/>
              <a:buChar char="●"/>
            </a:pPr>
            <a:r>
              <a:rPr lang="en" sz="1600">
                <a:solidFill>
                  <a:schemeClr val="dk2"/>
                </a:solidFill>
                <a:latin typeface="Lato"/>
                <a:ea typeface="Lato"/>
                <a:cs typeface="Lato"/>
                <a:sym typeface="Lato"/>
              </a:rPr>
              <a:t>Twelve VPP/Bird2 routers [</a:t>
            </a:r>
            <a:r>
              <a:rPr lang="en" sz="1600" u="sng">
                <a:solidFill>
                  <a:schemeClr val="hlink"/>
                </a:solidFill>
                <a:latin typeface="Lato"/>
                <a:ea typeface="Lato"/>
                <a:cs typeface="Lato"/>
                <a:sym typeface="Lato"/>
                <a:hlinkClick r:id="rId7"/>
              </a:rPr>
              <a:t>ref</a:t>
            </a:r>
            <a:r>
              <a:rPr lang="en" sz="1600">
                <a:solidFill>
                  <a:schemeClr val="dk2"/>
                </a:solidFill>
                <a:latin typeface="Lato"/>
                <a:ea typeface="Lato"/>
                <a:cs typeface="Lato"/>
                <a:sym typeface="Lato"/>
              </a:rPr>
              <a:t>] (UN/LOCODE names)</a:t>
            </a:r>
            <a:endParaRPr sz="1600">
              <a:solidFill>
                <a:schemeClr val="dk2"/>
              </a:solidFill>
              <a:latin typeface="Lato"/>
              <a:ea typeface="Lato"/>
              <a:cs typeface="Lato"/>
              <a:sym typeface="Lato"/>
            </a:endParaRPr>
          </a:p>
          <a:p>
            <a:pPr indent="-330200" lvl="0" marL="457200" rtl="0" algn="l">
              <a:lnSpc>
                <a:spcPct val="115000"/>
              </a:lnSpc>
              <a:spcBef>
                <a:spcPts val="1200"/>
              </a:spcBef>
              <a:spcAft>
                <a:spcPts val="0"/>
              </a:spcAft>
              <a:buClr>
                <a:schemeClr val="dk2"/>
              </a:buClr>
              <a:buSzPts val="1600"/>
              <a:buFont typeface="Lato"/>
              <a:buChar char="●"/>
            </a:pPr>
            <a:r>
              <a:rPr lang="en" sz="1600">
                <a:solidFill>
                  <a:schemeClr val="dk2"/>
                </a:solidFill>
                <a:latin typeface="Lato"/>
                <a:ea typeface="Lato"/>
                <a:cs typeface="Lato"/>
                <a:sym typeface="Lato"/>
              </a:rPr>
              <a:t>European ring: </a:t>
            </a:r>
            <a:r>
              <a:rPr i="1" lang="en" sz="1600">
                <a:solidFill>
                  <a:schemeClr val="dk2"/>
                </a:solidFill>
                <a:latin typeface="Lato"/>
                <a:ea typeface="Lato"/>
                <a:cs typeface="Lato"/>
                <a:sym typeface="Lato"/>
              </a:rPr>
              <a:t>peering on the FLAP*</a:t>
            </a:r>
            <a:r>
              <a:rPr lang="en" sz="1600">
                <a:solidFill>
                  <a:schemeClr val="dk2"/>
                </a:solidFill>
                <a:latin typeface="Lato"/>
                <a:ea typeface="Lato"/>
                <a:cs typeface="Lato"/>
                <a:sym typeface="Lato"/>
              </a:rPr>
              <a:t> [</a:t>
            </a:r>
            <a:r>
              <a:rPr lang="en" sz="1600" u="sng">
                <a:solidFill>
                  <a:schemeClr val="hlink"/>
                </a:solidFill>
                <a:latin typeface="Lato"/>
                <a:ea typeface="Lato"/>
                <a:cs typeface="Lato"/>
                <a:sym typeface="Lato"/>
                <a:hlinkClick r:id="rId8"/>
              </a:rPr>
              <a:t>ref</a:t>
            </a:r>
            <a:r>
              <a:rPr lang="en" sz="1600">
                <a:solidFill>
                  <a:schemeClr val="dk2"/>
                </a:solidFill>
                <a:latin typeface="Lato"/>
                <a:ea typeface="Lato"/>
                <a:cs typeface="Lato"/>
                <a:sym typeface="Lato"/>
              </a:rPr>
              <a:t>] ~1850 adjacencies</a:t>
            </a:r>
            <a:endParaRPr sz="1600">
              <a:solidFill>
                <a:schemeClr val="dk2"/>
              </a:solidFill>
              <a:latin typeface="Lato"/>
              <a:ea typeface="Lato"/>
              <a:cs typeface="Lato"/>
              <a:sym typeface="Lato"/>
            </a:endParaRPr>
          </a:p>
          <a:p>
            <a:pPr indent="-330200" lvl="0" marL="457200" rtl="0" algn="l">
              <a:lnSpc>
                <a:spcPct val="115000"/>
              </a:lnSpc>
              <a:spcBef>
                <a:spcPts val="1200"/>
              </a:spcBef>
              <a:spcAft>
                <a:spcPts val="0"/>
              </a:spcAft>
              <a:buClr>
                <a:schemeClr val="dk2"/>
              </a:buClr>
              <a:buSzPts val="1600"/>
              <a:buFont typeface="Lato"/>
              <a:buChar char="●"/>
            </a:pPr>
            <a:r>
              <a:rPr lang="en" sz="1600">
                <a:solidFill>
                  <a:schemeClr val="dk2"/>
                </a:solidFill>
                <a:latin typeface="Lato"/>
                <a:ea typeface="Lato"/>
                <a:cs typeface="Lato"/>
                <a:sym typeface="Lato"/>
              </a:rPr>
              <a:t>Acquired AS8298 from SixXS [</a:t>
            </a:r>
            <a:r>
              <a:rPr lang="en" sz="1600" u="sng">
                <a:solidFill>
                  <a:schemeClr val="hlink"/>
                </a:solidFill>
                <a:latin typeface="Lato"/>
                <a:ea typeface="Lato"/>
                <a:cs typeface="Lato"/>
                <a:sym typeface="Lato"/>
                <a:hlinkClick r:id="rId9"/>
              </a:rPr>
              <a:t>ref</a:t>
            </a:r>
            <a:r>
              <a:rPr lang="en" sz="1600">
                <a:solidFill>
                  <a:schemeClr val="dk2"/>
                </a:solidFill>
                <a:latin typeface="Lato"/>
                <a:ea typeface="Lato"/>
                <a:cs typeface="Lato"/>
                <a:sym typeface="Lato"/>
              </a:rPr>
              <a:t>]</a:t>
            </a:r>
            <a:endParaRPr sz="1600">
              <a:solidFill>
                <a:schemeClr val="dk2"/>
              </a:solidFill>
              <a:latin typeface="Lato"/>
              <a:ea typeface="Lato"/>
              <a:cs typeface="Lato"/>
              <a:sym typeface="Lato"/>
            </a:endParaRPr>
          </a:p>
          <a:p>
            <a:pPr indent="0" lvl="0" marL="0" rtl="0" algn="l">
              <a:spcBef>
                <a:spcPts val="1200"/>
              </a:spcBef>
              <a:spcAft>
                <a:spcPts val="0"/>
              </a:spcAft>
              <a:buNone/>
            </a:pPr>
            <a:r>
              <a:t/>
            </a:r>
            <a:endParaRPr>
              <a:latin typeface="Lato"/>
              <a:ea typeface="Lato"/>
              <a:cs typeface="Lato"/>
              <a:sym typeface="Lato"/>
            </a:endParaRPr>
          </a:p>
        </p:txBody>
      </p:sp>
      <p:sp>
        <p:nvSpPr>
          <p:cNvPr id="98" name="Google Shape;98;p16"/>
          <p:cNvSpPr txBox="1"/>
          <p:nvPr/>
        </p:nvSpPr>
        <p:spPr>
          <a:xfrm>
            <a:off x="8671500" y="4534525"/>
            <a:ext cx="32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lang="en">
                <a:solidFill>
                  <a:schemeClr val="dk1"/>
                </a:solidFill>
                <a:latin typeface="Lato"/>
                <a:ea typeface="Lato"/>
                <a:cs typeface="Lato"/>
                <a:sym typeface="Lato"/>
              </a:rPr>
              <a:t>•</a:t>
            </a:r>
            <a:endParaRPr>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idx="1" type="body"/>
          </p:nvPr>
        </p:nvSpPr>
        <p:spPr>
          <a:xfrm>
            <a:off x="2400250" y="1211350"/>
            <a:ext cx="6321600" cy="3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VPP</a:t>
            </a:r>
            <a:r>
              <a:rPr lang="en" sz="1600"/>
              <a:t> reads </a:t>
            </a:r>
            <a:r>
              <a:rPr b="1" lang="en" sz="1600"/>
              <a:t>a vector</a:t>
            </a:r>
            <a:r>
              <a:rPr lang="en" sz="1600"/>
              <a:t> of up to 256 packets from its interfaces:</a:t>
            </a:r>
            <a:endParaRPr sz="1600"/>
          </a:p>
          <a:p>
            <a:pPr indent="-330200" lvl="0" marL="457200" rtl="0" algn="l">
              <a:spcBef>
                <a:spcPts val="200"/>
              </a:spcBef>
              <a:spcAft>
                <a:spcPts val="0"/>
              </a:spcAft>
              <a:buSzPts val="1600"/>
              <a:buAutoNum type="arabicPeriod"/>
            </a:pPr>
            <a:r>
              <a:rPr lang="en" sz="1600"/>
              <a:t>Packets are prefetched (or directly written) into CPU </a:t>
            </a:r>
            <a:r>
              <a:rPr b="1" lang="en" sz="1600"/>
              <a:t>d-cache</a:t>
            </a:r>
            <a:endParaRPr b="1" sz="1600"/>
          </a:p>
          <a:p>
            <a:pPr indent="-330200" lvl="0" marL="457200" rtl="0" algn="l">
              <a:spcBef>
                <a:spcPts val="0"/>
              </a:spcBef>
              <a:spcAft>
                <a:spcPts val="0"/>
              </a:spcAft>
              <a:buSzPts val="1600"/>
              <a:buAutoNum type="arabicPeriod"/>
            </a:pPr>
            <a:r>
              <a:rPr lang="en" sz="1600"/>
              <a:t>All packets go through a directed graph</a:t>
            </a:r>
            <a:endParaRPr sz="1600"/>
          </a:p>
          <a:p>
            <a:pPr indent="-330200" lvl="1" marL="914400" rtl="0" algn="l">
              <a:spcBef>
                <a:spcPts val="0"/>
              </a:spcBef>
              <a:spcAft>
                <a:spcPts val="0"/>
              </a:spcAft>
              <a:buSzPts val="1600"/>
              <a:buAutoNum type="alphaLcPeriod"/>
            </a:pPr>
            <a:r>
              <a:rPr lang="en" sz="1600"/>
              <a:t>First packet: graph node’s code loaded into CPU</a:t>
            </a:r>
            <a:r>
              <a:rPr b="1" lang="en" sz="1600"/>
              <a:t> i-cache</a:t>
            </a:r>
            <a:endParaRPr b="1" sz="1600"/>
          </a:p>
          <a:p>
            <a:pPr indent="-330200" lvl="1" marL="914400" rtl="0" algn="l">
              <a:spcBef>
                <a:spcPts val="0"/>
              </a:spcBef>
              <a:spcAft>
                <a:spcPts val="0"/>
              </a:spcAft>
              <a:buSzPts val="1600"/>
              <a:buAutoNum type="alphaLcPeriod"/>
            </a:pPr>
            <a:r>
              <a:rPr lang="en" sz="1600"/>
              <a:t>All additional packets: fully in d/i-cache: 7-20x faster</a:t>
            </a:r>
            <a:endParaRPr sz="1600"/>
          </a:p>
          <a:p>
            <a:pPr indent="-330200" lvl="0" marL="457200" rtl="0" algn="l">
              <a:spcBef>
                <a:spcPts val="0"/>
              </a:spcBef>
              <a:spcAft>
                <a:spcPts val="0"/>
              </a:spcAft>
              <a:buSzPts val="1600"/>
              <a:buAutoNum type="arabicPeriod"/>
            </a:pPr>
            <a:r>
              <a:rPr lang="en" sz="1600"/>
              <a:t>Packets then traverse </a:t>
            </a:r>
            <a:r>
              <a:rPr i="1" lang="en" sz="1600"/>
              <a:t>as a vector</a:t>
            </a:r>
            <a:r>
              <a:rPr lang="en" sz="1600"/>
              <a:t> into the next node(s)</a:t>
            </a:r>
            <a:endParaRPr sz="1600"/>
          </a:p>
          <a:p>
            <a:pPr indent="-330200" lvl="1" marL="914400" rtl="0" algn="l">
              <a:spcBef>
                <a:spcPts val="0"/>
              </a:spcBef>
              <a:spcAft>
                <a:spcPts val="0"/>
              </a:spcAft>
              <a:buSzPts val="1600"/>
              <a:buAutoNum type="alphaLcPeriod"/>
            </a:pPr>
            <a:r>
              <a:rPr lang="en" sz="1600"/>
              <a:t>O</a:t>
            </a:r>
            <a:r>
              <a:rPr lang="en" sz="1600"/>
              <a:t>ptimized</a:t>
            </a:r>
            <a:r>
              <a:rPr lang="en" sz="1600"/>
              <a:t> with SIMD (SSE, AVX, AVX512, …)</a:t>
            </a:r>
            <a:endParaRPr sz="1600"/>
          </a:p>
          <a:p>
            <a:pPr indent="-330200" lvl="1" marL="914400" rtl="0" algn="l">
              <a:spcBef>
                <a:spcPts val="0"/>
              </a:spcBef>
              <a:spcAft>
                <a:spcPts val="0"/>
              </a:spcAft>
              <a:buSzPts val="1600"/>
              <a:buAutoNum type="alphaLcPeriod"/>
            </a:pPr>
            <a:r>
              <a:rPr lang="en" sz="1600"/>
              <a:t>No context switches, good TLB hit rate due to hugepages</a:t>
            </a:r>
            <a:endParaRPr sz="1600"/>
          </a:p>
          <a:p>
            <a:pPr indent="-330200" lvl="1" marL="914400" rtl="0" algn="l">
              <a:spcBef>
                <a:spcPts val="0"/>
              </a:spcBef>
              <a:spcAft>
                <a:spcPts val="0"/>
              </a:spcAft>
              <a:buSzPts val="1600"/>
              <a:buAutoNum type="alphaLcPeriod"/>
            </a:pPr>
            <a:r>
              <a:rPr lang="en" sz="1600"/>
              <a:t>Lockless: multi-threading gives linear scaling</a:t>
            </a:r>
            <a:endParaRPr sz="1600"/>
          </a:p>
          <a:p>
            <a:pPr indent="-330200" lvl="0" marL="457200" rtl="0" algn="l">
              <a:spcBef>
                <a:spcPts val="0"/>
              </a:spcBef>
              <a:spcAft>
                <a:spcPts val="0"/>
              </a:spcAft>
              <a:buSzPts val="1600"/>
              <a:buAutoNum type="arabicPeriod"/>
            </a:pPr>
            <a:r>
              <a:rPr lang="en" sz="1600"/>
              <a:t>Hardware offload: use silicon if available</a:t>
            </a:r>
            <a:endParaRPr sz="1600"/>
          </a:p>
          <a:p>
            <a:pPr indent="-330200" lvl="0" marL="457200" rtl="0" algn="l">
              <a:spcBef>
                <a:spcPts val="0"/>
              </a:spcBef>
              <a:spcAft>
                <a:spcPts val="0"/>
              </a:spcAft>
              <a:buSzPts val="1600"/>
              <a:buAutoNum type="arabicPeriod"/>
            </a:pPr>
            <a:r>
              <a:rPr lang="en" sz="1600"/>
              <a:t>Plugins: rearrange the graph nodes and add functionality</a:t>
            </a:r>
            <a:endParaRPr sz="1600"/>
          </a:p>
        </p:txBody>
      </p:sp>
      <p:sp>
        <p:nvSpPr>
          <p:cNvPr id="104" name="Google Shape;104;p1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200"/>
              </a:spcAft>
              <a:buClr>
                <a:schemeClr val="dk2"/>
              </a:buClr>
              <a:buSzPts val="1100"/>
              <a:buFont typeface="Arial"/>
              <a:buNone/>
            </a:pPr>
            <a:r>
              <a:rPr lang="en" sz="2500">
                <a:solidFill>
                  <a:schemeClr val="dk1"/>
                </a:solidFill>
                <a:latin typeface="Lato"/>
                <a:ea typeface="Lato"/>
                <a:cs typeface="Lato"/>
                <a:sym typeface="Lato"/>
              </a:rPr>
              <a:t>Vector Packet Processing</a:t>
            </a:r>
            <a:endParaRPr sz="2500">
              <a:latin typeface="Lato"/>
              <a:ea typeface="Lato"/>
              <a:cs typeface="Lato"/>
              <a:sym typeface="Lato"/>
            </a:endParaRPr>
          </a:p>
        </p:txBody>
      </p:sp>
      <p:pic>
        <p:nvPicPr>
          <p:cNvPr id="105" name="Google Shape;105;p17"/>
          <p:cNvPicPr preferRelativeResize="0"/>
          <p:nvPr/>
        </p:nvPicPr>
        <p:blipFill>
          <a:blip r:embed="rId3">
            <a:alphaModFix/>
          </a:blip>
          <a:stretch>
            <a:fillRect/>
          </a:stretch>
        </p:blipFill>
        <p:spPr>
          <a:xfrm>
            <a:off x="312225" y="402650"/>
            <a:ext cx="1785230" cy="981999"/>
          </a:xfrm>
          <a:prstGeom prst="rect">
            <a:avLst/>
          </a:prstGeom>
          <a:noFill/>
          <a:ln>
            <a:noFill/>
          </a:ln>
        </p:spPr>
      </p:pic>
      <p:grpSp>
        <p:nvGrpSpPr>
          <p:cNvPr id="106" name="Google Shape;106;p17"/>
          <p:cNvGrpSpPr/>
          <p:nvPr/>
        </p:nvGrpSpPr>
        <p:grpSpPr>
          <a:xfrm>
            <a:off x="42275" y="1766300"/>
            <a:ext cx="2484900" cy="3175150"/>
            <a:chOff x="42275" y="1766300"/>
            <a:chExt cx="2484900" cy="3175150"/>
          </a:xfrm>
        </p:grpSpPr>
        <p:sp>
          <p:nvSpPr>
            <p:cNvPr id="107" name="Google Shape;107;p17"/>
            <p:cNvSpPr/>
            <p:nvPr/>
          </p:nvSpPr>
          <p:spPr>
            <a:xfrm>
              <a:off x="631350" y="3686375"/>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txBox="1"/>
            <p:nvPr/>
          </p:nvSpPr>
          <p:spPr>
            <a:xfrm>
              <a:off x="631350" y="3623800"/>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ip4-rewrite-transit</a:t>
              </a:r>
              <a:endParaRPr b="1" sz="700">
                <a:latin typeface="Lato"/>
                <a:ea typeface="Lato"/>
                <a:cs typeface="Lato"/>
                <a:sym typeface="Lato"/>
              </a:endParaRPr>
            </a:p>
          </p:txBody>
        </p:sp>
        <p:sp>
          <p:nvSpPr>
            <p:cNvPr id="109" name="Google Shape;109;p17"/>
            <p:cNvSpPr/>
            <p:nvPr/>
          </p:nvSpPr>
          <p:spPr>
            <a:xfrm>
              <a:off x="1026025" y="223067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txBox="1"/>
            <p:nvPr/>
          </p:nvSpPr>
          <p:spPr>
            <a:xfrm>
              <a:off x="1026025" y="2176825"/>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ethernet-</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input</a:t>
              </a:r>
              <a:endParaRPr b="1" sz="700">
                <a:latin typeface="Lato"/>
                <a:ea typeface="Lato"/>
                <a:cs typeface="Lato"/>
                <a:sym typeface="Lato"/>
              </a:endParaRPr>
            </a:p>
          </p:txBody>
        </p:sp>
        <p:sp>
          <p:nvSpPr>
            <p:cNvPr id="111" name="Google Shape;111;p17"/>
            <p:cNvSpPr/>
            <p:nvPr/>
          </p:nvSpPr>
          <p:spPr>
            <a:xfrm>
              <a:off x="1090075" y="1766300"/>
              <a:ext cx="663600" cy="292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txBox="1"/>
            <p:nvPr/>
          </p:nvSpPr>
          <p:spPr>
            <a:xfrm>
              <a:off x="1090075" y="17663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dpdk-input</a:t>
              </a:r>
              <a:endParaRPr b="1" sz="700">
                <a:latin typeface="Lato"/>
                <a:ea typeface="Lato"/>
                <a:cs typeface="Lato"/>
                <a:sym typeface="Lato"/>
              </a:endParaRPr>
            </a:p>
          </p:txBody>
        </p:sp>
        <p:sp>
          <p:nvSpPr>
            <p:cNvPr id="113" name="Google Shape;113;p17"/>
            <p:cNvSpPr/>
            <p:nvPr/>
          </p:nvSpPr>
          <p:spPr>
            <a:xfrm>
              <a:off x="378075" y="1766300"/>
              <a:ext cx="663600" cy="292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txBox="1"/>
            <p:nvPr/>
          </p:nvSpPr>
          <p:spPr>
            <a:xfrm>
              <a:off x="378075" y="17663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virtio-input</a:t>
              </a:r>
              <a:endParaRPr b="1" sz="700">
                <a:latin typeface="Lato"/>
                <a:ea typeface="Lato"/>
                <a:cs typeface="Lato"/>
                <a:sym typeface="Lato"/>
              </a:endParaRPr>
            </a:p>
          </p:txBody>
        </p:sp>
        <p:sp>
          <p:nvSpPr>
            <p:cNvPr id="115" name="Google Shape;115;p17"/>
            <p:cNvSpPr/>
            <p:nvPr/>
          </p:nvSpPr>
          <p:spPr>
            <a:xfrm>
              <a:off x="1090075" y="269505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txBox="1"/>
            <p:nvPr/>
          </p:nvSpPr>
          <p:spPr>
            <a:xfrm>
              <a:off x="1090075" y="269505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ip4-input</a:t>
              </a:r>
              <a:endParaRPr b="1" sz="700">
                <a:latin typeface="Lato"/>
                <a:ea typeface="Lato"/>
                <a:cs typeface="Lato"/>
                <a:sym typeface="Lato"/>
              </a:endParaRPr>
            </a:p>
          </p:txBody>
        </p:sp>
        <p:sp>
          <p:nvSpPr>
            <p:cNvPr id="117" name="Google Shape;117;p17"/>
            <p:cNvSpPr/>
            <p:nvPr/>
          </p:nvSpPr>
          <p:spPr>
            <a:xfrm>
              <a:off x="1090075" y="322790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txBox="1"/>
            <p:nvPr/>
          </p:nvSpPr>
          <p:spPr>
            <a:xfrm>
              <a:off x="1090075" y="32279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ip4-lookup</a:t>
              </a:r>
              <a:endParaRPr b="1" sz="700">
                <a:latin typeface="Lato"/>
                <a:ea typeface="Lato"/>
                <a:cs typeface="Lato"/>
                <a:sym typeface="Lato"/>
              </a:endParaRPr>
            </a:p>
          </p:txBody>
        </p:sp>
        <p:sp>
          <p:nvSpPr>
            <p:cNvPr id="119" name="Google Shape;119;p17"/>
            <p:cNvSpPr/>
            <p:nvPr/>
          </p:nvSpPr>
          <p:spPr>
            <a:xfrm>
              <a:off x="1531775" y="370085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txBox="1"/>
            <p:nvPr/>
          </p:nvSpPr>
          <p:spPr>
            <a:xfrm>
              <a:off x="1531775" y="370085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ip4-local</a:t>
              </a:r>
              <a:endParaRPr b="1" sz="700">
                <a:latin typeface="Lato"/>
                <a:ea typeface="Lato"/>
                <a:cs typeface="Lato"/>
                <a:sym typeface="Lato"/>
              </a:endParaRPr>
            </a:p>
          </p:txBody>
        </p:sp>
        <p:sp>
          <p:nvSpPr>
            <p:cNvPr id="121" name="Google Shape;121;p17"/>
            <p:cNvSpPr/>
            <p:nvPr/>
          </p:nvSpPr>
          <p:spPr>
            <a:xfrm>
              <a:off x="378075" y="2695038"/>
              <a:ext cx="663600" cy="2925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txBox="1"/>
            <p:nvPr/>
          </p:nvSpPr>
          <p:spPr>
            <a:xfrm>
              <a:off x="378075" y="269503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ip6-input</a:t>
              </a:r>
              <a:endParaRPr b="1" sz="700">
                <a:latin typeface="Lato"/>
                <a:ea typeface="Lato"/>
                <a:cs typeface="Lato"/>
                <a:sym typeface="Lato"/>
              </a:endParaRPr>
            </a:p>
          </p:txBody>
        </p:sp>
        <p:sp>
          <p:nvSpPr>
            <p:cNvPr id="123" name="Google Shape;123;p17"/>
            <p:cNvSpPr/>
            <p:nvPr/>
          </p:nvSpPr>
          <p:spPr>
            <a:xfrm>
              <a:off x="42275" y="3103525"/>
              <a:ext cx="663600" cy="2925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txBox="1"/>
            <p:nvPr/>
          </p:nvSpPr>
          <p:spPr>
            <a:xfrm>
              <a:off x="42275" y="3103525"/>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a:t>
              </a:r>
              <a:endParaRPr b="1" sz="700">
                <a:latin typeface="Lato"/>
                <a:ea typeface="Lato"/>
                <a:cs typeface="Lato"/>
                <a:sym typeface="Lato"/>
              </a:endParaRPr>
            </a:p>
          </p:txBody>
        </p:sp>
        <p:sp>
          <p:nvSpPr>
            <p:cNvPr id="125" name="Google Shape;125;p17"/>
            <p:cNvSpPr/>
            <p:nvPr/>
          </p:nvSpPr>
          <p:spPr>
            <a:xfrm>
              <a:off x="312225" y="413637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
            <p:cNvSpPr txBox="1"/>
            <p:nvPr/>
          </p:nvSpPr>
          <p:spPr>
            <a:xfrm>
              <a:off x="312225" y="4082525"/>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ethernet-</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output</a:t>
              </a:r>
              <a:endParaRPr b="1" sz="700">
                <a:latin typeface="Lato"/>
                <a:ea typeface="Lato"/>
                <a:cs typeface="Lato"/>
                <a:sym typeface="Lato"/>
              </a:endParaRPr>
            </a:p>
          </p:txBody>
        </p:sp>
        <p:sp>
          <p:nvSpPr>
            <p:cNvPr id="127" name="Google Shape;127;p17"/>
            <p:cNvSpPr/>
            <p:nvPr/>
          </p:nvSpPr>
          <p:spPr>
            <a:xfrm>
              <a:off x="42275" y="459512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txBox="1"/>
            <p:nvPr/>
          </p:nvSpPr>
          <p:spPr>
            <a:xfrm>
              <a:off x="42275" y="4541250"/>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interface-</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output</a:t>
              </a:r>
              <a:endParaRPr b="1" sz="700">
                <a:latin typeface="Lato"/>
                <a:ea typeface="Lato"/>
                <a:cs typeface="Lato"/>
                <a:sym typeface="Lato"/>
              </a:endParaRPr>
            </a:p>
          </p:txBody>
        </p:sp>
        <p:sp>
          <p:nvSpPr>
            <p:cNvPr id="129" name="Google Shape;129;p17"/>
            <p:cNvSpPr/>
            <p:nvPr/>
          </p:nvSpPr>
          <p:spPr>
            <a:xfrm>
              <a:off x="1802075" y="2695038"/>
              <a:ext cx="663600" cy="2925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txBox="1"/>
            <p:nvPr/>
          </p:nvSpPr>
          <p:spPr>
            <a:xfrm>
              <a:off x="1802075" y="269503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mpls-input</a:t>
              </a:r>
              <a:endParaRPr b="1" sz="700">
                <a:latin typeface="Lato"/>
                <a:ea typeface="Lato"/>
                <a:cs typeface="Lato"/>
                <a:sym typeface="Lato"/>
              </a:endParaRPr>
            </a:p>
          </p:txBody>
        </p:sp>
        <p:cxnSp>
          <p:nvCxnSpPr>
            <p:cNvPr id="131" name="Google Shape;131;p17"/>
            <p:cNvCxnSpPr>
              <a:stCxn id="109" idx="0"/>
              <a:endCxn id="112" idx="2"/>
            </p:cNvCxnSpPr>
            <p:nvPr/>
          </p:nvCxnSpPr>
          <p:spPr>
            <a:xfrm flipH="1" rot="10800000">
              <a:off x="1357825" y="2058775"/>
              <a:ext cx="64200" cy="171900"/>
            </a:xfrm>
            <a:prstGeom prst="straightConnector1">
              <a:avLst/>
            </a:prstGeom>
            <a:noFill/>
            <a:ln cap="flat" cmpd="sng" w="19050">
              <a:solidFill>
                <a:schemeClr val="dk2"/>
              </a:solidFill>
              <a:prstDash val="solid"/>
              <a:round/>
              <a:headEnd len="med" w="med" type="stealth"/>
              <a:tailEnd len="med" w="med" type="none"/>
            </a:ln>
          </p:spPr>
        </p:cxnSp>
        <p:cxnSp>
          <p:nvCxnSpPr>
            <p:cNvPr id="132" name="Google Shape;132;p17"/>
            <p:cNvCxnSpPr>
              <a:stCxn id="116" idx="0"/>
              <a:endCxn id="109" idx="4"/>
            </p:cNvCxnSpPr>
            <p:nvPr/>
          </p:nvCxnSpPr>
          <p:spPr>
            <a:xfrm rot="10800000">
              <a:off x="1357675" y="2523150"/>
              <a:ext cx="64200" cy="171900"/>
            </a:xfrm>
            <a:prstGeom prst="straightConnector1">
              <a:avLst/>
            </a:prstGeom>
            <a:noFill/>
            <a:ln cap="flat" cmpd="sng" w="19050">
              <a:solidFill>
                <a:schemeClr val="dk2"/>
              </a:solidFill>
              <a:prstDash val="solid"/>
              <a:round/>
              <a:headEnd len="med" w="med" type="stealth"/>
              <a:tailEnd len="med" w="med" type="none"/>
            </a:ln>
          </p:spPr>
        </p:cxnSp>
        <p:cxnSp>
          <p:nvCxnSpPr>
            <p:cNvPr id="133" name="Google Shape;133;p17"/>
            <p:cNvCxnSpPr>
              <a:stCxn id="122" idx="0"/>
              <a:endCxn id="109" idx="4"/>
            </p:cNvCxnSpPr>
            <p:nvPr/>
          </p:nvCxnSpPr>
          <p:spPr>
            <a:xfrm flipH="1" rot="10800000">
              <a:off x="709875" y="2523138"/>
              <a:ext cx="648000" cy="171900"/>
            </a:xfrm>
            <a:prstGeom prst="straightConnector1">
              <a:avLst/>
            </a:prstGeom>
            <a:noFill/>
            <a:ln cap="flat" cmpd="sng" w="9525">
              <a:solidFill>
                <a:schemeClr val="dk2"/>
              </a:solidFill>
              <a:prstDash val="solid"/>
              <a:round/>
              <a:headEnd len="med" w="med" type="stealth"/>
              <a:tailEnd len="med" w="med" type="none"/>
            </a:ln>
          </p:spPr>
        </p:cxnSp>
        <p:cxnSp>
          <p:nvCxnSpPr>
            <p:cNvPr id="134" name="Google Shape;134;p17"/>
            <p:cNvCxnSpPr>
              <a:stCxn id="130" idx="0"/>
              <a:endCxn id="109" idx="4"/>
            </p:cNvCxnSpPr>
            <p:nvPr/>
          </p:nvCxnSpPr>
          <p:spPr>
            <a:xfrm rot="10800000">
              <a:off x="1357775" y="2523138"/>
              <a:ext cx="776100" cy="171900"/>
            </a:xfrm>
            <a:prstGeom prst="straightConnector1">
              <a:avLst/>
            </a:prstGeom>
            <a:noFill/>
            <a:ln cap="flat" cmpd="sng" w="9525">
              <a:solidFill>
                <a:schemeClr val="dk2"/>
              </a:solidFill>
              <a:prstDash val="solid"/>
              <a:round/>
              <a:headEnd len="med" w="med" type="stealth"/>
              <a:tailEnd len="med" w="med" type="none"/>
            </a:ln>
          </p:spPr>
        </p:cxnSp>
        <p:cxnSp>
          <p:nvCxnSpPr>
            <p:cNvPr id="135" name="Google Shape;135;p17"/>
            <p:cNvCxnSpPr>
              <a:stCxn id="124" idx="0"/>
              <a:endCxn id="122" idx="2"/>
            </p:cNvCxnSpPr>
            <p:nvPr/>
          </p:nvCxnSpPr>
          <p:spPr>
            <a:xfrm flipH="1" rot="10800000">
              <a:off x="374075" y="2987425"/>
              <a:ext cx="335700" cy="116100"/>
            </a:xfrm>
            <a:prstGeom prst="straightConnector1">
              <a:avLst/>
            </a:prstGeom>
            <a:noFill/>
            <a:ln cap="flat" cmpd="sng" w="9525">
              <a:solidFill>
                <a:schemeClr val="dk2"/>
              </a:solidFill>
              <a:prstDash val="solid"/>
              <a:round/>
              <a:headEnd len="med" w="med" type="stealth"/>
              <a:tailEnd len="med" w="med" type="none"/>
            </a:ln>
          </p:spPr>
        </p:cxnSp>
        <p:cxnSp>
          <p:nvCxnSpPr>
            <p:cNvPr id="136" name="Google Shape;136;p17"/>
            <p:cNvCxnSpPr>
              <a:stCxn id="109" idx="0"/>
              <a:endCxn id="114" idx="2"/>
            </p:cNvCxnSpPr>
            <p:nvPr/>
          </p:nvCxnSpPr>
          <p:spPr>
            <a:xfrm rot="10800000">
              <a:off x="709825" y="2058775"/>
              <a:ext cx="648000" cy="171900"/>
            </a:xfrm>
            <a:prstGeom prst="straightConnector1">
              <a:avLst/>
            </a:prstGeom>
            <a:noFill/>
            <a:ln cap="flat" cmpd="sng" w="9525">
              <a:solidFill>
                <a:schemeClr val="dk2"/>
              </a:solidFill>
              <a:prstDash val="solid"/>
              <a:round/>
              <a:headEnd len="med" w="med" type="stealth"/>
              <a:tailEnd len="med" w="med" type="none"/>
            </a:ln>
          </p:spPr>
        </p:cxnSp>
        <p:cxnSp>
          <p:nvCxnSpPr>
            <p:cNvPr id="137" name="Google Shape;137;p17"/>
            <p:cNvCxnSpPr>
              <a:stCxn id="118" idx="0"/>
              <a:endCxn id="116" idx="2"/>
            </p:cNvCxnSpPr>
            <p:nvPr/>
          </p:nvCxnSpPr>
          <p:spPr>
            <a:xfrm rot="10800000">
              <a:off x="1421875" y="2987600"/>
              <a:ext cx="0" cy="240300"/>
            </a:xfrm>
            <a:prstGeom prst="straightConnector1">
              <a:avLst/>
            </a:prstGeom>
            <a:noFill/>
            <a:ln cap="flat" cmpd="sng" w="19050">
              <a:solidFill>
                <a:schemeClr val="dk2"/>
              </a:solidFill>
              <a:prstDash val="solid"/>
              <a:round/>
              <a:headEnd len="med" w="med" type="stealth"/>
              <a:tailEnd len="med" w="med" type="none"/>
            </a:ln>
          </p:spPr>
        </p:cxnSp>
        <p:cxnSp>
          <p:nvCxnSpPr>
            <p:cNvPr id="138" name="Google Shape;138;p17"/>
            <p:cNvCxnSpPr>
              <a:stCxn id="107" idx="0"/>
              <a:endCxn id="118" idx="2"/>
            </p:cNvCxnSpPr>
            <p:nvPr/>
          </p:nvCxnSpPr>
          <p:spPr>
            <a:xfrm flipH="1" rot="10800000">
              <a:off x="963150" y="3520475"/>
              <a:ext cx="458700" cy="165900"/>
            </a:xfrm>
            <a:prstGeom prst="straightConnector1">
              <a:avLst/>
            </a:prstGeom>
            <a:noFill/>
            <a:ln cap="flat" cmpd="sng" w="19050">
              <a:solidFill>
                <a:schemeClr val="dk2"/>
              </a:solidFill>
              <a:prstDash val="solid"/>
              <a:round/>
              <a:headEnd len="med" w="med" type="stealth"/>
              <a:tailEnd len="med" w="med" type="none"/>
            </a:ln>
          </p:spPr>
        </p:cxnSp>
        <p:cxnSp>
          <p:nvCxnSpPr>
            <p:cNvPr id="139" name="Google Shape;139;p17"/>
            <p:cNvCxnSpPr>
              <a:stCxn id="125" idx="0"/>
              <a:endCxn id="107" idx="4"/>
            </p:cNvCxnSpPr>
            <p:nvPr/>
          </p:nvCxnSpPr>
          <p:spPr>
            <a:xfrm flipH="1" rot="10800000">
              <a:off x="644025" y="3978875"/>
              <a:ext cx="319200" cy="157500"/>
            </a:xfrm>
            <a:prstGeom prst="straightConnector1">
              <a:avLst/>
            </a:prstGeom>
            <a:noFill/>
            <a:ln cap="flat" cmpd="sng" w="19050">
              <a:solidFill>
                <a:schemeClr val="dk2"/>
              </a:solidFill>
              <a:prstDash val="solid"/>
              <a:round/>
              <a:headEnd len="med" w="med" type="stealth"/>
              <a:tailEnd len="med" w="med" type="none"/>
            </a:ln>
          </p:spPr>
        </p:cxnSp>
        <p:cxnSp>
          <p:nvCxnSpPr>
            <p:cNvPr id="140" name="Google Shape;140;p17"/>
            <p:cNvCxnSpPr>
              <a:stCxn id="127" idx="0"/>
              <a:endCxn id="125" idx="4"/>
            </p:cNvCxnSpPr>
            <p:nvPr/>
          </p:nvCxnSpPr>
          <p:spPr>
            <a:xfrm flipH="1" rot="10800000">
              <a:off x="374075" y="4428925"/>
              <a:ext cx="270000" cy="166200"/>
            </a:xfrm>
            <a:prstGeom prst="straightConnector1">
              <a:avLst/>
            </a:prstGeom>
            <a:noFill/>
            <a:ln cap="flat" cmpd="sng" w="19050">
              <a:solidFill>
                <a:schemeClr val="dk2"/>
              </a:solidFill>
              <a:prstDash val="solid"/>
              <a:round/>
              <a:headEnd len="med" w="med" type="stealth"/>
              <a:tailEnd len="med" w="med" type="none"/>
            </a:ln>
          </p:spPr>
        </p:cxnSp>
        <p:cxnSp>
          <p:nvCxnSpPr>
            <p:cNvPr id="141" name="Google Shape;141;p17"/>
            <p:cNvCxnSpPr>
              <a:stCxn id="120" idx="0"/>
              <a:endCxn id="118" idx="2"/>
            </p:cNvCxnSpPr>
            <p:nvPr/>
          </p:nvCxnSpPr>
          <p:spPr>
            <a:xfrm rot="10800000">
              <a:off x="1421975" y="3520550"/>
              <a:ext cx="441600" cy="180300"/>
            </a:xfrm>
            <a:prstGeom prst="straightConnector1">
              <a:avLst/>
            </a:prstGeom>
            <a:noFill/>
            <a:ln cap="flat" cmpd="sng" w="9525">
              <a:solidFill>
                <a:schemeClr val="dk2"/>
              </a:solidFill>
              <a:prstDash val="solid"/>
              <a:round/>
              <a:headEnd len="med" w="med" type="stealth"/>
              <a:tailEnd len="med" w="med" type="none"/>
            </a:ln>
          </p:spPr>
        </p:cxnSp>
        <p:sp>
          <p:nvSpPr>
            <p:cNvPr id="142" name="Google Shape;142;p17"/>
            <p:cNvSpPr/>
            <p:nvPr/>
          </p:nvSpPr>
          <p:spPr>
            <a:xfrm>
              <a:off x="1863575" y="3107788"/>
              <a:ext cx="663600" cy="2925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txBox="1"/>
            <p:nvPr/>
          </p:nvSpPr>
          <p:spPr>
            <a:xfrm>
              <a:off x="1863575" y="310778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a:t>
              </a:r>
              <a:endParaRPr b="1" sz="700">
                <a:latin typeface="Lato"/>
                <a:ea typeface="Lato"/>
                <a:cs typeface="Lato"/>
                <a:sym typeface="Lato"/>
              </a:endParaRPr>
            </a:p>
          </p:txBody>
        </p:sp>
        <p:cxnSp>
          <p:nvCxnSpPr>
            <p:cNvPr id="144" name="Google Shape;144;p17"/>
            <p:cNvCxnSpPr>
              <a:stCxn id="143" idx="0"/>
              <a:endCxn id="130" idx="2"/>
            </p:cNvCxnSpPr>
            <p:nvPr/>
          </p:nvCxnSpPr>
          <p:spPr>
            <a:xfrm rot="10800000">
              <a:off x="2133875" y="2987488"/>
              <a:ext cx="61500" cy="120300"/>
            </a:xfrm>
            <a:prstGeom prst="straightConnector1">
              <a:avLst/>
            </a:prstGeom>
            <a:noFill/>
            <a:ln cap="flat" cmpd="sng" w="9525">
              <a:solidFill>
                <a:schemeClr val="dk2"/>
              </a:solidFill>
              <a:prstDash val="solid"/>
              <a:round/>
              <a:headEnd len="med" w="med" type="stealth"/>
              <a:tailEnd len="med" w="med" type="none"/>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200"/>
              </a:spcAft>
              <a:buClr>
                <a:schemeClr val="dk2"/>
              </a:buClr>
              <a:buSzPts val="1100"/>
              <a:buFont typeface="Arial"/>
              <a:buNone/>
            </a:pPr>
            <a:r>
              <a:rPr lang="en" sz="2500">
                <a:solidFill>
                  <a:schemeClr val="dk1"/>
                </a:solidFill>
                <a:latin typeface="Lato"/>
                <a:ea typeface="Lato"/>
                <a:cs typeface="Lato"/>
                <a:sym typeface="Lato"/>
              </a:rPr>
              <a:t>Vector Packet Processing - example</a:t>
            </a:r>
            <a:endParaRPr sz="2500">
              <a:latin typeface="Lato"/>
              <a:ea typeface="Lato"/>
              <a:cs typeface="Lato"/>
              <a:sym typeface="Lato"/>
            </a:endParaRPr>
          </a:p>
        </p:txBody>
      </p:sp>
      <p:pic>
        <p:nvPicPr>
          <p:cNvPr id="150" name="Google Shape;150;p18"/>
          <p:cNvPicPr preferRelativeResize="0"/>
          <p:nvPr/>
        </p:nvPicPr>
        <p:blipFill>
          <a:blip r:embed="rId3">
            <a:alphaModFix/>
          </a:blip>
          <a:stretch>
            <a:fillRect/>
          </a:stretch>
        </p:blipFill>
        <p:spPr>
          <a:xfrm>
            <a:off x="312225" y="402650"/>
            <a:ext cx="1785230" cy="981999"/>
          </a:xfrm>
          <a:prstGeom prst="rect">
            <a:avLst/>
          </a:prstGeom>
          <a:noFill/>
          <a:ln>
            <a:noFill/>
          </a:ln>
        </p:spPr>
      </p:pic>
      <p:grpSp>
        <p:nvGrpSpPr>
          <p:cNvPr id="151" name="Google Shape;151;p18"/>
          <p:cNvGrpSpPr/>
          <p:nvPr/>
        </p:nvGrpSpPr>
        <p:grpSpPr>
          <a:xfrm>
            <a:off x="42275" y="1766300"/>
            <a:ext cx="2484900" cy="3175150"/>
            <a:chOff x="42275" y="1766300"/>
            <a:chExt cx="2484900" cy="3175150"/>
          </a:xfrm>
        </p:grpSpPr>
        <p:sp>
          <p:nvSpPr>
            <p:cNvPr id="152" name="Google Shape;152;p18"/>
            <p:cNvSpPr/>
            <p:nvPr/>
          </p:nvSpPr>
          <p:spPr>
            <a:xfrm>
              <a:off x="631350" y="3686375"/>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8"/>
            <p:cNvSpPr txBox="1"/>
            <p:nvPr/>
          </p:nvSpPr>
          <p:spPr>
            <a:xfrm>
              <a:off x="631350" y="3623800"/>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ip4-rewrite-transit</a:t>
              </a:r>
              <a:endParaRPr b="1" sz="700">
                <a:latin typeface="Lato"/>
                <a:ea typeface="Lato"/>
                <a:cs typeface="Lato"/>
                <a:sym typeface="Lato"/>
              </a:endParaRPr>
            </a:p>
          </p:txBody>
        </p:sp>
        <p:sp>
          <p:nvSpPr>
            <p:cNvPr id="154" name="Google Shape;154;p18"/>
            <p:cNvSpPr/>
            <p:nvPr/>
          </p:nvSpPr>
          <p:spPr>
            <a:xfrm>
              <a:off x="1026025" y="223067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8"/>
            <p:cNvSpPr txBox="1"/>
            <p:nvPr/>
          </p:nvSpPr>
          <p:spPr>
            <a:xfrm>
              <a:off x="1026025" y="2176825"/>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ethernet-</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input</a:t>
              </a:r>
              <a:endParaRPr b="1" sz="700">
                <a:latin typeface="Lato"/>
                <a:ea typeface="Lato"/>
                <a:cs typeface="Lato"/>
                <a:sym typeface="Lato"/>
              </a:endParaRPr>
            </a:p>
          </p:txBody>
        </p:sp>
        <p:sp>
          <p:nvSpPr>
            <p:cNvPr id="156" name="Google Shape;156;p18"/>
            <p:cNvSpPr/>
            <p:nvPr/>
          </p:nvSpPr>
          <p:spPr>
            <a:xfrm>
              <a:off x="1090075" y="1766300"/>
              <a:ext cx="663600" cy="292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8"/>
            <p:cNvSpPr txBox="1"/>
            <p:nvPr/>
          </p:nvSpPr>
          <p:spPr>
            <a:xfrm>
              <a:off x="1090075" y="17663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dpdk-input</a:t>
              </a:r>
              <a:endParaRPr b="1" sz="700">
                <a:latin typeface="Lato"/>
                <a:ea typeface="Lato"/>
                <a:cs typeface="Lato"/>
                <a:sym typeface="Lato"/>
              </a:endParaRPr>
            </a:p>
          </p:txBody>
        </p:sp>
        <p:sp>
          <p:nvSpPr>
            <p:cNvPr id="158" name="Google Shape;158;p18"/>
            <p:cNvSpPr/>
            <p:nvPr/>
          </p:nvSpPr>
          <p:spPr>
            <a:xfrm>
              <a:off x="378075" y="1766300"/>
              <a:ext cx="663600" cy="292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8"/>
            <p:cNvSpPr txBox="1"/>
            <p:nvPr/>
          </p:nvSpPr>
          <p:spPr>
            <a:xfrm>
              <a:off x="378075" y="17663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virtio-input</a:t>
              </a:r>
              <a:endParaRPr b="1" sz="700">
                <a:latin typeface="Lato"/>
                <a:ea typeface="Lato"/>
                <a:cs typeface="Lato"/>
                <a:sym typeface="Lato"/>
              </a:endParaRPr>
            </a:p>
          </p:txBody>
        </p:sp>
        <p:sp>
          <p:nvSpPr>
            <p:cNvPr id="160" name="Google Shape;160;p18"/>
            <p:cNvSpPr/>
            <p:nvPr/>
          </p:nvSpPr>
          <p:spPr>
            <a:xfrm>
              <a:off x="1090075" y="269505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txBox="1"/>
            <p:nvPr/>
          </p:nvSpPr>
          <p:spPr>
            <a:xfrm>
              <a:off x="1090075" y="269505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ip4-input</a:t>
              </a:r>
              <a:endParaRPr b="1" sz="700">
                <a:latin typeface="Lato"/>
                <a:ea typeface="Lato"/>
                <a:cs typeface="Lato"/>
                <a:sym typeface="Lato"/>
              </a:endParaRPr>
            </a:p>
          </p:txBody>
        </p:sp>
        <p:sp>
          <p:nvSpPr>
            <p:cNvPr id="162" name="Google Shape;162;p18"/>
            <p:cNvSpPr/>
            <p:nvPr/>
          </p:nvSpPr>
          <p:spPr>
            <a:xfrm>
              <a:off x="1090075" y="322790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txBox="1"/>
            <p:nvPr/>
          </p:nvSpPr>
          <p:spPr>
            <a:xfrm>
              <a:off x="1090075" y="32279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ip4-lookup</a:t>
              </a:r>
              <a:endParaRPr b="1" sz="700">
                <a:latin typeface="Lato"/>
                <a:ea typeface="Lato"/>
                <a:cs typeface="Lato"/>
                <a:sym typeface="Lato"/>
              </a:endParaRPr>
            </a:p>
          </p:txBody>
        </p:sp>
        <p:sp>
          <p:nvSpPr>
            <p:cNvPr id="164" name="Google Shape;164;p18"/>
            <p:cNvSpPr/>
            <p:nvPr/>
          </p:nvSpPr>
          <p:spPr>
            <a:xfrm>
              <a:off x="1531775" y="370085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8"/>
            <p:cNvSpPr txBox="1"/>
            <p:nvPr/>
          </p:nvSpPr>
          <p:spPr>
            <a:xfrm>
              <a:off x="1531775" y="370085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ip4-local</a:t>
              </a:r>
              <a:endParaRPr b="1" sz="700">
                <a:latin typeface="Lato"/>
                <a:ea typeface="Lato"/>
                <a:cs typeface="Lato"/>
                <a:sym typeface="Lato"/>
              </a:endParaRPr>
            </a:p>
          </p:txBody>
        </p:sp>
        <p:sp>
          <p:nvSpPr>
            <p:cNvPr id="166" name="Google Shape;166;p18"/>
            <p:cNvSpPr/>
            <p:nvPr/>
          </p:nvSpPr>
          <p:spPr>
            <a:xfrm>
              <a:off x="378075" y="2695038"/>
              <a:ext cx="663600" cy="2925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8"/>
            <p:cNvSpPr txBox="1"/>
            <p:nvPr/>
          </p:nvSpPr>
          <p:spPr>
            <a:xfrm>
              <a:off x="378075" y="269503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ip6-input</a:t>
              </a:r>
              <a:endParaRPr b="1" sz="700">
                <a:latin typeface="Lato"/>
                <a:ea typeface="Lato"/>
                <a:cs typeface="Lato"/>
                <a:sym typeface="Lato"/>
              </a:endParaRPr>
            </a:p>
          </p:txBody>
        </p:sp>
        <p:sp>
          <p:nvSpPr>
            <p:cNvPr id="168" name="Google Shape;168;p18"/>
            <p:cNvSpPr/>
            <p:nvPr/>
          </p:nvSpPr>
          <p:spPr>
            <a:xfrm>
              <a:off x="42275" y="3103525"/>
              <a:ext cx="663600" cy="2925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8"/>
            <p:cNvSpPr txBox="1"/>
            <p:nvPr/>
          </p:nvSpPr>
          <p:spPr>
            <a:xfrm>
              <a:off x="42275" y="3103525"/>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a:t>
              </a:r>
              <a:endParaRPr b="1" sz="700">
                <a:latin typeface="Lato"/>
                <a:ea typeface="Lato"/>
                <a:cs typeface="Lato"/>
                <a:sym typeface="Lato"/>
              </a:endParaRPr>
            </a:p>
          </p:txBody>
        </p:sp>
        <p:sp>
          <p:nvSpPr>
            <p:cNvPr id="170" name="Google Shape;170;p18"/>
            <p:cNvSpPr/>
            <p:nvPr/>
          </p:nvSpPr>
          <p:spPr>
            <a:xfrm>
              <a:off x="312225" y="413637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p:cNvSpPr txBox="1"/>
            <p:nvPr/>
          </p:nvSpPr>
          <p:spPr>
            <a:xfrm>
              <a:off x="312225" y="4082525"/>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ethernet-</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output</a:t>
              </a:r>
              <a:endParaRPr b="1" sz="700">
                <a:latin typeface="Lato"/>
                <a:ea typeface="Lato"/>
                <a:cs typeface="Lato"/>
                <a:sym typeface="Lato"/>
              </a:endParaRPr>
            </a:p>
          </p:txBody>
        </p:sp>
        <p:sp>
          <p:nvSpPr>
            <p:cNvPr id="172" name="Google Shape;172;p18"/>
            <p:cNvSpPr/>
            <p:nvPr/>
          </p:nvSpPr>
          <p:spPr>
            <a:xfrm>
              <a:off x="42275" y="459512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p:cNvSpPr txBox="1"/>
            <p:nvPr/>
          </p:nvSpPr>
          <p:spPr>
            <a:xfrm>
              <a:off x="42275" y="4541250"/>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interface-</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output</a:t>
              </a:r>
              <a:endParaRPr b="1" sz="700">
                <a:latin typeface="Lato"/>
                <a:ea typeface="Lato"/>
                <a:cs typeface="Lato"/>
                <a:sym typeface="Lato"/>
              </a:endParaRPr>
            </a:p>
          </p:txBody>
        </p:sp>
        <p:sp>
          <p:nvSpPr>
            <p:cNvPr id="174" name="Google Shape;174;p18"/>
            <p:cNvSpPr/>
            <p:nvPr/>
          </p:nvSpPr>
          <p:spPr>
            <a:xfrm>
              <a:off x="1802075" y="2695038"/>
              <a:ext cx="663600" cy="2925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8"/>
            <p:cNvSpPr txBox="1"/>
            <p:nvPr/>
          </p:nvSpPr>
          <p:spPr>
            <a:xfrm>
              <a:off x="1802075" y="269503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mpls-input</a:t>
              </a:r>
              <a:endParaRPr b="1" sz="700">
                <a:latin typeface="Lato"/>
                <a:ea typeface="Lato"/>
                <a:cs typeface="Lato"/>
                <a:sym typeface="Lato"/>
              </a:endParaRPr>
            </a:p>
          </p:txBody>
        </p:sp>
        <p:cxnSp>
          <p:nvCxnSpPr>
            <p:cNvPr id="176" name="Google Shape;176;p18"/>
            <p:cNvCxnSpPr>
              <a:stCxn id="154" idx="0"/>
              <a:endCxn id="157" idx="2"/>
            </p:cNvCxnSpPr>
            <p:nvPr/>
          </p:nvCxnSpPr>
          <p:spPr>
            <a:xfrm flipH="1" rot="10800000">
              <a:off x="1357825" y="2058775"/>
              <a:ext cx="64200" cy="171900"/>
            </a:xfrm>
            <a:prstGeom prst="straightConnector1">
              <a:avLst/>
            </a:prstGeom>
            <a:noFill/>
            <a:ln cap="flat" cmpd="sng" w="19050">
              <a:solidFill>
                <a:schemeClr val="dk2"/>
              </a:solidFill>
              <a:prstDash val="solid"/>
              <a:round/>
              <a:headEnd len="med" w="med" type="stealth"/>
              <a:tailEnd len="med" w="med" type="none"/>
            </a:ln>
          </p:spPr>
        </p:cxnSp>
        <p:cxnSp>
          <p:nvCxnSpPr>
            <p:cNvPr id="177" name="Google Shape;177;p18"/>
            <p:cNvCxnSpPr>
              <a:stCxn id="161" idx="0"/>
              <a:endCxn id="154" idx="4"/>
            </p:cNvCxnSpPr>
            <p:nvPr/>
          </p:nvCxnSpPr>
          <p:spPr>
            <a:xfrm rot="10800000">
              <a:off x="1357675" y="2523150"/>
              <a:ext cx="64200" cy="171900"/>
            </a:xfrm>
            <a:prstGeom prst="straightConnector1">
              <a:avLst/>
            </a:prstGeom>
            <a:noFill/>
            <a:ln cap="flat" cmpd="sng" w="19050">
              <a:solidFill>
                <a:schemeClr val="dk2"/>
              </a:solidFill>
              <a:prstDash val="solid"/>
              <a:round/>
              <a:headEnd len="med" w="med" type="stealth"/>
              <a:tailEnd len="med" w="med" type="none"/>
            </a:ln>
          </p:spPr>
        </p:cxnSp>
        <p:cxnSp>
          <p:nvCxnSpPr>
            <p:cNvPr id="178" name="Google Shape;178;p18"/>
            <p:cNvCxnSpPr>
              <a:stCxn id="167" idx="0"/>
              <a:endCxn id="154" idx="4"/>
            </p:cNvCxnSpPr>
            <p:nvPr/>
          </p:nvCxnSpPr>
          <p:spPr>
            <a:xfrm flipH="1" rot="10800000">
              <a:off x="709875" y="2523138"/>
              <a:ext cx="648000" cy="171900"/>
            </a:xfrm>
            <a:prstGeom prst="straightConnector1">
              <a:avLst/>
            </a:prstGeom>
            <a:noFill/>
            <a:ln cap="flat" cmpd="sng" w="9525">
              <a:solidFill>
                <a:schemeClr val="dk2"/>
              </a:solidFill>
              <a:prstDash val="solid"/>
              <a:round/>
              <a:headEnd len="med" w="med" type="stealth"/>
              <a:tailEnd len="med" w="med" type="none"/>
            </a:ln>
          </p:spPr>
        </p:cxnSp>
        <p:cxnSp>
          <p:nvCxnSpPr>
            <p:cNvPr id="179" name="Google Shape;179;p18"/>
            <p:cNvCxnSpPr>
              <a:stCxn id="175" idx="0"/>
              <a:endCxn id="154" idx="4"/>
            </p:cNvCxnSpPr>
            <p:nvPr/>
          </p:nvCxnSpPr>
          <p:spPr>
            <a:xfrm rot="10800000">
              <a:off x="1357775" y="2523138"/>
              <a:ext cx="776100" cy="171900"/>
            </a:xfrm>
            <a:prstGeom prst="straightConnector1">
              <a:avLst/>
            </a:prstGeom>
            <a:noFill/>
            <a:ln cap="flat" cmpd="sng" w="9525">
              <a:solidFill>
                <a:schemeClr val="dk2"/>
              </a:solidFill>
              <a:prstDash val="solid"/>
              <a:round/>
              <a:headEnd len="med" w="med" type="stealth"/>
              <a:tailEnd len="med" w="med" type="none"/>
            </a:ln>
          </p:spPr>
        </p:cxnSp>
        <p:cxnSp>
          <p:nvCxnSpPr>
            <p:cNvPr id="180" name="Google Shape;180;p18"/>
            <p:cNvCxnSpPr>
              <a:stCxn id="169" idx="0"/>
              <a:endCxn id="167" idx="2"/>
            </p:cNvCxnSpPr>
            <p:nvPr/>
          </p:nvCxnSpPr>
          <p:spPr>
            <a:xfrm flipH="1" rot="10800000">
              <a:off x="374075" y="2987425"/>
              <a:ext cx="335700" cy="116100"/>
            </a:xfrm>
            <a:prstGeom prst="straightConnector1">
              <a:avLst/>
            </a:prstGeom>
            <a:noFill/>
            <a:ln cap="flat" cmpd="sng" w="9525">
              <a:solidFill>
                <a:schemeClr val="dk2"/>
              </a:solidFill>
              <a:prstDash val="solid"/>
              <a:round/>
              <a:headEnd len="med" w="med" type="stealth"/>
              <a:tailEnd len="med" w="med" type="none"/>
            </a:ln>
          </p:spPr>
        </p:cxnSp>
        <p:cxnSp>
          <p:nvCxnSpPr>
            <p:cNvPr id="181" name="Google Shape;181;p18"/>
            <p:cNvCxnSpPr>
              <a:stCxn id="154" idx="0"/>
              <a:endCxn id="159" idx="2"/>
            </p:cNvCxnSpPr>
            <p:nvPr/>
          </p:nvCxnSpPr>
          <p:spPr>
            <a:xfrm rot="10800000">
              <a:off x="709825" y="2058775"/>
              <a:ext cx="648000" cy="171900"/>
            </a:xfrm>
            <a:prstGeom prst="straightConnector1">
              <a:avLst/>
            </a:prstGeom>
            <a:noFill/>
            <a:ln cap="flat" cmpd="sng" w="9525">
              <a:solidFill>
                <a:schemeClr val="dk2"/>
              </a:solidFill>
              <a:prstDash val="solid"/>
              <a:round/>
              <a:headEnd len="med" w="med" type="stealth"/>
              <a:tailEnd len="med" w="med" type="none"/>
            </a:ln>
          </p:spPr>
        </p:cxnSp>
        <p:cxnSp>
          <p:nvCxnSpPr>
            <p:cNvPr id="182" name="Google Shape;182;p18"/>
            <p:cNvCxnSpPr>
              <a:stCxn id="163" idx="0"/>
              <a:endCxn id="161" idx="2"/>
            </p:cNvCxnSpPr>
            <p:nvPr/>
          </p:nvCxnSpPr>
          <p:spPr>
            <a:xfrm rot="10800000">
              <a:off x="1421875" y="2987600"/>
              <a:ext cx="0" cy="240300"/>
            </a:xfrm>
            <a:prstGeom prst="straightConnector1">
              <a:avLst/>
            </a:prstGeom>
            <a:noFill/>
            <a:ln cap="flat" cmpd="sng" w="19050">
              <a:solidFill>
                <a:schemeClr val="dk2"/>
              </a:solidFill>
              <a:prstDash val="solid"/>
              <a:round/>
              <a:headEnd len="med" w="med" type="stealth"/>
              <a:tailEnd len="med" w="med" type="none"/>
            </a:ln>
          </p:spPr>
        </p:cxnSp>
        <p:cxnSp>
          <p:nvCxnSpPr>
            <p:cNvPr id="183" name="Google Shape;183;p18"/>
            <p:cNvCxnSpPr>
              <a:stCxn id="152" idx="0"/>
              <a:endCxn id="163" idx="2"/>
            </p:cNvCxnSpPr>
            <p:nvPr/>
          </p:nvCxnSpPr>
          <p:spPr>
            <a:xfrm flipH="1" rot="10800000">
              <a:off x="963150" y="3520475"/>
              <a:ext cx="458700" cy="165900"/>
            </a:xfrm>
            <a:prstGeom prst="straightConnector1">
              <a:avLst/>
            </a:prstGeom>
            <a:noFill/>
            <a:ln cap="flat" cmpd="sng" w="19050">
              <a:solidFill>
                <a:schemeClr val="dk2"/>
              </a:solidFill>
              <a:prstDash val="solid"/>
              <a:round/>
              <a:headEnd len="med" w="med" type="stealth"/>
              <a:tailEnd len="med" w="med" type="none"/>
            </a:ln>
          </p:spPr>
        </p:cxnSp>
        <p:cxnSp>
          <p:nvCxnSpPr>
            <p:cNvPr id="184" name="Google Shape;184;p18"/>
            <p:cNvCxnSpPr>
              <a:stCxn id="170" idx="0"/>
              <a:endCxn id="152" idx="4"/>
            </p:cNvCxnSpPr>
            <p:nvPr/>
          </p:nvCxnSpPr>
          <p:spPr>
            <a:xfrm flipH="1" rot="10800000">
              <a:off x="644025" y="3978875"/>
              <a:ext cx="319200" cy="157500"/>
            </a:xfrm>
            <a:prstGeom prst="straightConnector1">
              <a:avLst/>
            </a:prstGeom>
            <a:noFill/>
            <a:ln cap="flat" cmpd="sng" w="19050">
              <a:solidFill>
                <a:schemeClr val="dk2"/>
              </a:solidFill>
              <a:prstDash val="solid"/>
              <a:round/>
              <a:headEnd len="med" w="med" type="stealth"/>
              <a:tailEnd len="med" w="med" type="none"/>
            </a:ln>
          </p:spPr>
        </p:cxnSp>
        <p:cxnSp>
          <p:nvCxnSpPr>
            <p:cNvPr id="185" name="Google Shape;185;p18"/>
            <p:cNvCxnSpPr>
              <a:stCxn id="172" idx="0"/>
              <a:endCxn id="170" idx="4"/>
            </p:cNvCxnSpPr>
            <p:nvPr/>
          </p:nvCxnSpPr>
          <p:spPr>
            <a:xfrm flipH="1" rot="10800000">
              <a:off x="374075" y="4428925"/>
              <a:ext cx="270000" cy="166200"/>
            </a:xfrm>
            <a:prstGeom prst="straightConnector1">
              <a:avLst/>
            </a:prstGeom>
            <a:noFill/>
            <a:ln cap="flat" cmpd="sng" w="19050">
              <a:solidFill>
                <a:schemeClr val="dk2"/>
              </a:solidFill>
              <a:prstDash val="solid"/>
              <a:round/>
              <a:headEnd len="med" w="med" type="stealth"/>
              <a:tailEnd len="med" w="med" type="none"/>
            </a:ln>
          </p:spPr>
        </p:cxnSp>
        <p:cxnSp>
          <p:nvCxnSpPr>
            <p:cNvPr id="186" name="Google Shape;186;p18"/>
            <p:cNvCxnSpPr>
              <a:stCxn id="165" idx="0"/>
              <a:endCxn id="163" idx="2"/>
            </p:cNvCxnSpPr>
            <p:nvPr/>
          </p:nvCxnSpPr>
          <p:spPr>
            <a:xfrm rot="10800000">
              <a:off x="1421975" y="3520550"/>
              <a:ext cx="441600" cy="180300"/>
            </a:xfrm>
            <a:prstGeom prst="straightConnector1">
              <a:avLst/>
            </a:prstGeom>
            <a:noFill/>
            <a:ln cap="flat" cmpd="sng" w="9525">
              <a:solidFill>
                <a:schemeClr val="dk2"/>
              </a:solidFill>
              <a:prstDash val="solid"/>
              <a:round/>
              <a:headEnd len="med" w="med" type="stealth"/>
              <a:tailEnd len="med" w="med" type="none"/>
            </a:ln>
          </p:spPr>
        </p:cxnSp>
        <p:sp>
          <p:nvSpPr>
            <p:cNvPr id="187" name="Google Shape;187;p18"/>
            <p:cNvSpPr/>
            <p:nvPr/>
          </p:nvSpPr>
          <p:spPr>
            <a:xfrm>
              <a:off x="1863575" y="3107788"/>
              <a:ext cx="663600" cy="2925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txBox="1"/>
            <p:nvPr/>
          </p:nvSpPr>
          <p:spPr>
            <a:xfrm>
              <a:off x="1863575" y="310778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a:t>
              </a:r>
              <a:endParaRPr b="1" sz="700">
                <a:latin typeface="Lato"/>
                <a:ea typeface="Lato"/>
                <a:cs typeface="Lato"/>
                <a:sym typeface="Lato"/>
              </a:endParaRPr>
            </a:p>
          </p:txBody>
        </p:sp>
        <p:cxnSp>
          <p:nvCxnSpPr>
            <p:cNvPr id="189" name="Google Shape;189;p18"/>
            <p:cNvCxnSpPr>
              <a:stCxn id="188" idx="0"/>
              <a:endCxn id="175" idx="2"/>
            </p:cNvCxnSpPr>
            <p:nvPr/>
          </p:nvCxnSpPr>
          <p:spPr>
            <a:xfrm rot="10800000">
              <a:off x="2133875" y="2987488"/>
              <a:ext cx="61500" cy="120300"/>
            </a:xfrm>
            <a:prstGeom prst="straightConnector1">
              <a:avLst/>
            </a:prstGeom>
            <a:noFill/>
            <a:ln cap="flat" cmpd="sng" w="9525">
              <a:solidFill>
                <a:schemeClr val="dk2"/>
              </a:solidFill>
              <a:prstDash val="solid"/>
              <a:round/>
              <a:headEnd len="med" w="med" type="stealth"/>
              <a:tailEnd len="med" w="med" type="none"/>
            </a:ln>
          </p:spPr>
        </p:cxnSp>
      </p:grpSp>
      <p:sp>
        <p:nvSpPr>
          <p:cNvPr id="190" name="Google Shape;190;p18"/>
          <p:cNvSpPr/>
          <p:nvPr/>
        </p:nvSpPr>
        <p:spPr>
          <a:xfrm>
            <a:off x="36575" y="1543775"/>
            <a:ext cx="2560775" cy="3438750"/>
          </a:xfrm>
          <a:custGeom>
            <a:rect b="b" l="l" r="r" t="t"/>
            <a:pathLst>
              <a:path extrusionOk="0" h="137550" w="102431">
                <a:moveTo>
                  <a:pt x="878" y="18731"/>
                </a:moveTo>
                <a:lnTo>
                  <a:pt x="19901" y="0"/>
                </a:lnTo>
                <a:lnTo>
                  <a:pt x="69361" y="4390"/>
                </a:lnTo>
                <a:lnTo>
                  <a:pt x="100090" y="49460"/>
                </a:lnTo>
                <a:lnTo>
                  <a:pt x="102431" y="83116"/>
                </a:lnTo>
                <a:lnTo>
                  <a:pt x="36290" y="131990"/>
                </a:lnTo>
                <a:lnTo>
                  <a:pt x="11707" y="137550"/>
                </a:lnTo>
                <a:lnTo>
                  <a:pt x="0" y="133746"/>
                </a:lnTo>
                <a:lnTo>
                  <a:pt x="0" y="29266"/>
                </a:lnTo>
                <a:close/>
              </a:path>
            </a:pathLst>
          </a:custGeom>
          <a:solidFill>
            <a:srgbClr val="FFFFFF">
              <a:alpha val="74860"/>
            </a:srgbClr>
          </a:solidFill>
          <a:ln>
            <a:noFill/>
          </a:ln>
        </p:spPr>
      </p:sp>
      <p:sp>
        <p:nvSpPr>
          <p:cNvPr id="191" name="Google Shape;191;p18"/>
          <p:cNvSpPr txBox="1"/>
          <p:nvPr>
            <p:ph idx="1" type="body"/>
          </p:nvPr>
        </p:nvSpPr>
        <p:spPr>
          <a:xfrm>
            <a:off x="2473425" y="1211350"/>
            <a:ext cx="6321600" cy="36102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FF00"/>
                </a:solidFill>
                <a:latin typeface="Consolas"/>
                <a:ea typeface="Consolas"/>
                <a:cs typeface="Consolas"/>
                <a:sym typeface="Consolas"/>
              </a:rPr>
              <a:t>pim@hippo</a:t>
            </a:r>
            <a:r>
              <a:rPr b="1" lang="en" sz="1100">
                <a:solidFill>
                  <a:schemeClr val="lt1"/>
                </a:solidFill>
                <a:latin typeface="Consolas"/>
                <a:ea typeface="Consolas"/>
                <a:cs typeface="Consolas"/>
                <a:sym typeface="Consolas"/>
              </a:rPr>
              <a:t>:~$ vppctl </a:t>
            </a:r>
            <a:endParaRPr b="1" sz="1100">
              <a:solidFill>
                <a:schemeClr val="lt1"/>
              </a:solidFill>
              <a:latin typeface="Consolas"/>
              <a:ea typeface="Consolas"/>
              <a:cs typeface="Consolas"/>
              <a:sym typeface="Consolas"/>
            </a:endParaRPr>
          </a:p>
          <a:p>
            <a:pPr indent="0" lvl="0" marL="0" rtl="0" algn="l">
              <a:spcBef>
                <a:spcPts val="200"/>
              </a:spcBef>
              <a:spcAft>
                <a:spcPts val="0"/>
              </a:spcAft>
              <a:buClr>
                <a:schemeClr val="dk2"/>
              </a:buClr>
              <a:buSzPts val="1100"/>
              <a:buFont typeface="Arial"/>
              <a:buNone/>
            </a:pPr>
            <a:r>
              <a:rPr b="1" lang="en" sz="1100">
                <a:solidFill>
                  <a:schemeClr val="lt1"/>
                </a:solidFill>
                <a:latin typeface="Consolas"/>
                <a:ea typeface="Consolas"/>
                <a:cs typeface="Consolas"/>
                <a:sym typeface="Consolas"/>
              </a:rPr>
              <a:t>vpp# set interface state TenGigabitEthernet3/0/0 up</a:t>
            </a:r>
            <a:endParaRPr b="1" sz="1100">
              <a:solidFill>
                <a:schemeClr val="lt1"/>
              </a:solidFill>
              <a:latin typeface="Consolas"/>
              <a:ea typeface="Consolas"/>
              <a:cs typeface="Consolas"/>
              <a:sym typeface="Consolas"/>
            </a:endParaRPr>
          </a:p>
          <a:p>
            <a:pPr indent="0" lvl="0" marL="0" rtl="0" algn="l">
              <a:spcBef>
                <a:spcPts val="200"/>
              </a:spcBef>
              <a:spcAft>
                <a:spcPts val="0"/>
              </a:spcAft>
              <a:buClr>
                <a:schemeClr val="dk2"/>
              </a:buClr>
              <a:buSzPts val="1100"/>
              <a:buFont typeface="Arial"/>
              <a:buNone/>
            </a:pPr>
            <a:r>
              <a:rPr b="1" lang="en" sz="1100">
                <a:solidFill>
                  <a:schemeClr val="lt1"/>
                </a:solidFill>
                <a:latin typeface="Consolas"/>
                <a:ea typeface="Consolas"/>
                <a:cs typeface="Consolas"/>
                <a:sym typeface="Consolas"/>
              </a:rPr>
              <a:t>vpp# set interface mtu packet 9000 TenGigabitEthernet3/0/0</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chemeClr val="lt1"/>
                </a:solidFill>
                <a:latin typeface="Consolas"/>
                <a:ea typeface="Consolas"/>
                <a:cs typeface="Consolas"/>
                <a:sym typeface="Consolas"/>
              </a:rPr>
              <a:t>vpp# set interface ip address TenGigabitEthernet3/0/0 2001:db8:0:1::2/64</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chemeClr val="lt1"/>
                </a:solidFill>
                <a:latin typeface="Consolas"/>
                <a:ea typeface="Consolas"/>
                <a:cs typeface="Consolas"/>
                <a:sym typeface="Consolas"/>
              </a:rPr>
              <a:t>vpp# set interface ip address TenGigabitEthernet3/0/0 192.0.2.2/24</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chemeClr val="lt1"/>
                </a:solidFill>
                <a:latin typeface="Consolas"/>
                <a:ea typeface="Consolas"/>
                <a:cs typeface="Consolas"/>
                <a:sym typeface="Consolas"/>
              </a:rPr>
              <a:t>vpp# ip route add 2000::/3 via 2001:db8:0:1::1</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chemeClr val="lt1"/>
                </a:solidFill>
                <a:latin typeface="Consolas"/>
                <a:ea typeface="Consolas"/>
                <a:cs typeface="Consolas"/>
                <a:sym typeface="Consolas"/>
              </a:rPr>
              <a:t>vpp# ip route add 0.0.0.0/0 via 192.0.2.1</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rgbClr val="00FF00"/>
                </a:solidFill>
                <a:latin typeface="Consolas"/>
                <a:ea typeface="Consolas"/>
                <a:cs typeface="Consolas"/>
                <a:sym typeface="Consolas"/>
              </a:rPr>
              <a:t>pim@hippo</a:t>
            </a:r>
            <a:r>
              <a:rPr b="1" lang="en" sz="1100">
                <a:solidFill>
                  <a:schemeClr val="lt1"/>
                </a:solidFill>
                <a:latin typeface="Consolas"/>
                <a:ea typeface="Consolas"/>
                <a:cs typeface="Consolas"/>
                <a:sym typeface="Consolas"/>
              </a:rPr>
              <a:t>:~$ vppctl show interface TenGigabitEthernet3/0/0</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chemeClr val="lt1"/>
                </a:solidFill>
                <a:latin typeface="Consolas"/>
                <a:ea typeface="Consolas"/>
                <a:cs typeface="Consolas"/>
                <a:sym typeface="Consolas"/>
              </a:rPr>
              <a:t>TenGigabitEthernet3/0/0  up  9000/0/0/0     rx packets            5969930253</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chemeClr val="lt1"/>
                </a:solidFill>
                <a:latin typeface="Consolas"/>
                <a:ea typeface="Consolas"/>
                <a:cs typeface="Consolas"/>
                <a:sym typeface="Consolas"/>
              </a:rPr>
              <a:t>                                            rx bytes           2139798549228</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chemeClr val="lt1"/>
                </a:solidFill>
                <a:latin typeface="Consolas"/>
                <a:ea typeface="Consolas"/>
                <a:cs typeface="Consolas"/>
                <a:sym typeface="Consolas"/>
              </a:rPr>
              <a:t>                                            tx packets           14517083897</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chemeClr val="lt1"/>
                </a:solidFill>
                <a:latin typeface="Consolas"/>
                <a:ea typeface="Consolas"/>
                <a:cs typeface="Consolas"/>
                <a:sym typeface="Consolas"/>
              </a:rPr>
              <a:t>                                            tx bytes           6864831067486</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chemeClr val="lt1"/>
                </a:solidFill>
                <a:latin typeface="Consolas"/>
                <a:ea typeface="Consolas"/>
                <a:cs typeface="Consolas"/>
                <a:sym typeface="Consolas"/>
              </a:rPr>
              <a:t>                                            drops                        945</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chemeClr val="lt1"/>
                </a:solidFill>
                <a:latin typeface="Consolas"/>
                <a:ea typeface="Consolas"/>
                <a:cs typeface="Consolas"/>
                <a:sym typeface="Consolas"/>
              </a:rPr>
              <a:t>                                            ip4                   3862409855</a:t>
            </a:r>
            <a:endParaRPr b="1" sz="1100">
              <a:solidFill>
                <a:schemeClr val="lt1"/>
              </a:solidFill>
              <a:latin typeface="Consolas"/>
              <a:ea typeface="Consolas"/>
              <a:cs typeface="Consolas"/>
              <a:sym typeface="Consolas"/>
            </a:endParaRPr>
          </a:p>
          <a:p>
            <a:pPr indent="0" lvl="0" marL="0" rtl="0" algn="l">
              <a:spcBef>
                <a:spcPts val="200"/>
              </a:spcBef>
              <a:spcAft>
                <a:spcPts val="200"/>
              </a:spcAft>
              <a:buNone/>
            </a:pPr>
            <a:r>
              <a:rPr b="1" lang="en" sz="1100">
                <a:solidFill>
                  <a:schemeClr val="lt1"/>
                </a:solidFill>
                <a:latin typeface="Consolas"/>
                <a:ea typeface="Consolas"/>
                <a:cs typeface="Consolas"/>
                <a:sym typeface="Consolas"/>
              </a:rPr>
              <a:t>                                            ip6                   2107502378</a:t>
            </a:r>
            <a:endParaRPr b="1" sz="1100">
              <a:solidFill>
                <a:schemeClr val="lt1"/>
              </a:solidFill>
              <a:latin typeface="Consolas"/>
              <a:ea typeface="Consolas"/>
              <a:cs typeface="Consolas"/>
              <a:sym typeface="Consolas"/>
            </a:endParaRPr>
          </a:p>
        </p:txBody>
      </p:sp>
      <p:sp>
        <p:nvSpPr>
          <p:cNvPr id="192" name="Google Shape;192;p18"/>
          <p:cNvSpPr txBox="1"/>
          <p:nvPr/>
        </p:nvSpPr>
        <p:spPr>
          <a:xfrm rot="1680104">
            <a:off x="1371400" y="1494169"/>
            <a:ext cx="1214701" cy="554012"/>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latin typeface="Lato"/>
                <a:ea typeface="Lato"/>
                <a:cs typeface="Lato"/>
                <a:sym typeface="Lato"/>
              </a:rPr>
              <a:t>Always hungry</a:t>
            </a:r>
            <a:endParaRPr b="1" sz="1200">
              <a:solidFill>
                <a:schemeClr val="dk1"/>
              </a:solidFill>
              <a:latin typeface="Lato"/>
              <a:ea typeface="Lato"/>
              <a:cs typeface="Lato"/>
              <a:sym typeface="Lato"/>
            </a:endParaRPr>
          </a:p>
          <a:p>
            <a:pPr indent="0" lvl="0" marL="0" rtl="0" algn="l">
              <a:spcBef>
                <a:spcPts val="0"/>
              </a:spcBef>
              <a:spcAft>
                <a:spcPts val="0"/>
              </a:spcAft>
              <a:buNone/>
            </a:pPr>
            <a:r>
              <a:rPr b="1" lang="en" sz="1200">
                <a:solidFill>
                  <a:schemeClr val="dk1"/>
                </a:solidFill>
                <a:latin typeface="Lato"/>
                <a:ea typeface="Lato"/>
                <a:cs typeface="Lato"/>
                <a:sym typeface="Lato"/>
              </a:rPr>
              <a:t>for packets … </a:t>
            </a:r>
            <a:endParaRPr b="1" sz="1200">
              <a:solidFill>
                <a:schemeClr val="dk1"/>
              </a:solidFill>
              <a:latin typeface="Lato"/>
              <a:ea typeface="Lato"/>
              <a:cs typeface="Lato"/>
              <a:sym typeface="Lato"/>
            </a:endParaRPr>
          </a:p>
        </p:txBody>
      </p:sp>
      <p:sp>
        <p:nvSpPr>
          <p:cNvPr id="193" name="Google Shape;193;p18"/>
          <p:cNvSpPr/>
          <p:nvPr/>
        </p:nvSpPr>
        <p:spPr>
          <a:xfrm>
            <a:off x="2055700" y="1384659"/>
            <a:ext cx="417725" cy="245650"/>
          </a:xfrm>
          <a:custGeom>
            <a:rect b="b" l="l" r="r" t="t"/>
            <a:pathLst>
              <a:path extrusionOk="0" h="9826" w="16709">
                <a:moveTo>
                  <a:pt x="0" y="9826"/>
                </a:moveTo>
                <a:cubicBezTo>
                  <a:pt x="1510" y="8316"/>
                  <a:pt x="6274" y="2311"/>
                  <a:pt x="9059" y="767"/>
                </a:cubicBezTo>
                <a:cubicBezTo>
                  <a:pt x="11844" y="-776"/>
                  <a:pt x="15434" y="599"/>
                  <a:pt x="16709" y="565"/>
                </a:cubicBezTo>
              </a:path>
            </a:pathLst>
          </a:custGeom>
          <a:noFill/>
          <a:ln cap="flat" cmpd="sng" w="19050">
            <a:solidFill>
              <a:schemeClr val="dk1"/>
            </a:solidFill>
            <a:prstDash val="solid"/>
            <a:round/>
            <a:headEnd len="med" w="med" type="none"/>
            <a:tailEnd len="med" w="med" type="triangle"/>
          </a:ln>
        </p:spPr>
      </p:sp>
      <p:sp>
        <p:nvSpPr>
          <p:cNvPr id="194" name="Google Shape;194;p18"/>
          <p:cNvSpPr txBox="1"/>
          <p:nvPr/>
        </p:nvSpPr>
        <p:spPr>
          <a:xfrm>
            <a:off x="8795025" y="4710700"/>
            <a:ext cx="32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a:t>
            </a:r>
            <a:endParaRPr>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latin typeface="Lato"/>
                <a:ea typeface="Lato"/>
                <a:cs typeface="Lato"/>
                <a:sym typeface="Lato"/>
              </a:rPr>
              <a:t>VPP: Linux Controlplane</a:t>
            </a:r>
            <a:endParaRPr sz="2500">
              <a:latin typeface="Lato"/>
              <a:ea typeface="Lato"/>
              <a:cs typeface="Lato"/>
              <a:sym typeface="Lato"/>
            </a:endParaRPr>
          </a:p>
        </p:txBody>
      </p:sp>
      <p:pic>
        <p:nvPicPr>
          <p:cNvPr id="200" name="Google Shape;200;p19"/>
          <p:cNvPicPr preferRelativeResize="0"/>
          <p:nvPr/>
        </p:nvPicPr>
        <p:blipFill>
          <a:blip r:embed="rId3">
            <a:alphaModFix/>
          </a:blip>
          <a:stretch>
            <a:fillRect/>
          </a:stretch>
        </p:blipFill>
        <p:spPr>
          <a:xfrm>
            <a:off x="312225" y="402650"/>
            <a:ext cx="1785230" cy="981999"/>
          </a:xfrm>
          <a:prstGeom prst="rect">
            <a:avLst/>
          </a:prstGeom>
          <a:noFill/>
          <a:ln>
            <a:noFill/>
          </a:ln>
        </p:spPr>
      </p:pic>
      <p:grpSp>
        <p:nvGrpSpPr>
          <p:cNvPr id="201" name="Google Shape;201;p19"/>
          <p:cNvGrpSpPr/>
          <p:nvPr/>
        </p:nvGrpSpPr>
        <p:grpSpPr>
          <a:xfrm>
            <a:off x="42275" y="1766300"/>
            <a:ext cx="2484900" cy="3175150"/>
            <a:chOff x="42275" y="1766300"/>
            <a:chExt cx="2484900" cy="3175150"/>
          </a:xfrm>
        </p:grpSpPr>
        <p:sp>
          <p:nvSpPr>
            <p:cNvPr id="202" name="Google Shape;202;p19"/>
            <p:cNvSpPr/>
            <p:nvPr/>
          </p:nvSpPr>
          <p:spPr>
            <a:xfrm>
              <a:off x="631350" y="3686375"/>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9"/>
            <p:cNvSpPr txBox="1"/>
            <p:nvPr/>
          </p:nvSpPr>
          <p:spPr>
            <a:xfrm>
              <a:off x="631350" y="3623800"/>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ip4-rewrite-transit</a:t>
              </a:r>
              <a:endParaRPr b="1" sz="700">
                <a:latin typeface="Lato"/>
                <a:ea typeface="Lato"/>
                <a:cs typeface="Lato"/>
                <a:sym typeface="Lato"/>
              </a:endParaRPr>
            </a:p>
          </p:txBody>
        </p:sp>
        <p:sp>
          <p:nvSpPr>
            <p:cNvPr id="204" name="Google Shape;204;p19"/>
            <p:cNvSpPr/>
            <p:nvPr/>
          </p:nvSpPr>
          <p:spPr>
            <a:xfrm>
              <a:off x="1026025" y="223067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
            <p:cNvSpPr txBox="1"/>
            <p:nvPr/>
          </p:nvSpPr>
          <p:spPr>
            <a:xfrm>
              <a:off x="1026025" y="2176825"/>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ethernet-</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input</a:t>
              </a:r>
              <a:endParaRPr b="1" sz="700">
                <a:latin typeface="Lato"/>
                <a:ea typeface="Lato"/>
                <a:cs typeface="Lato"/>
                <a:sym typeface="Lato"/>
              </a:endParaRPr>
            </a:p>
          </p:txBody>
        </p:sp>
        <p:sp>
          <p:nvSpPr>
            <p:cNvPr id="206" name="Google Shape;206;p19"/>
            <p:cNvSpPr/>
            <p:nvPr/>
          </p:nvSpPr>
          <p:spPr>
            <a:xfrm>
              <a:off x="1090075" y="1766300"/>
              <a:ext cx="663600" cy="292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9"/>
            <p:cNvSpPr txBox="1"/>
            <p:nvPr/>
          </p:nvSpPr>
          <p:spPr>
            <a:xfrm>
              <a:off x="1090075" y="17663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dpdk-input</a:t>
              </a:r>
              <a:endParaRPr b="1" sz="700">
                <a:latin typeface="Lato"/>
                <a:ea typeface="Lato"/>
                <a:cs typeface="Lato"/>
                <a:sym typeface="Lato"/>
              </a:endParaRPr>
            </a:p>
          </p:txBody>
        </p:sp>
        <p:sp>
          <p:nvSpPr>
            <p:cNvPr id="208" name="Google Shape;208;p19"/>
            <p:cNvSpPr/>
            <p:nvPr/>
          </p:nvSpPr>
          <p:spPr>
            <a:xfrm>
              <a:off x="378075" y="1766300"/>
              <a:ext cx="663600" cy="292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
            <p:cNvSpPr txBox="1"/>
            <p:nvPr/>
          </p:nvSpPr>
          <p:spPr>
            <a:xfrm>
              <a:off x="378075" y="17663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virtio-input</a:t>
              </a:r>
              <a:endParaRPr b="1" sz="700">
                <a:latin typeface="Lato"/>
                <a:ea typeface="Lato"/>
                <a:cs typeface="Lato"/>
                <a:sym typeface="Lato"/>
              </a:endParaRPr>
            </a:p>
          </p:txBody>
        </p:sp>
        <p:sp>
          <p:nvSpPr>
            <p:cNvPr id="210" name="Google Shape;210;p19"/>
            <p:cNvSpPr/>
            <p:nvPr/>
          </p:nvSpPr>
          <p:spPr>
            <a:xfrm>
              <a:off x="1090075" y="269505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9"/>
            <p:cNvSpPr txBox="1"/>
            <p:nvPr/>
          </p:nvSpPr>
          <p:spPr>
            <a:xfrm>
              <a:off x="1090075" y="269505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ip4-input</a:t>
              </a:r>
              <a:endParaRPr b="1" sz="700">
                <a:latin typeface="Lato"/>
                <a:ea typeface="Lato"/>
                <a:cs typeface="Lato"/>
                <a:sym typeface="Lato"/>
              </a:endParaRPr>
            </a:p>
          </p:txBody>
        </p:sp>
        <p:sp>
          <p:nvSpPr>
            <p:cNvPr id="212" name="Google Shape;212;p19"/>
            <p:cNvSpPr/>
            <p:nvPr/>
          </p:nvSpPr>
          <p:spPr>
            <a:xfrm>
              <a:off x="1090075" y="322790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9"/>
            <p:cNvSpPr txBox="1"/>
            <p:nvPr/>
          </p:nvSpPr>
          <p:spPr>
            <a:xfrm>
              <a:off x="1090075" y="32279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ip4-lookup</a:t>
              </a:r>
              <a:endParaRPr b="1" sz="700">
                <a:latin typeface="Lato"/>
                <a:ea typeface="Lato"/>
                <a:cs typeface="Lato"/>
                <a:sym typeface="Lato"/>
              </a:endParaRPr>
            </a:p>
          </p:txBody>
        </p:sp>
        <p:sp>
          <p:nvSpPr>
            <p:cNvPr id="214" name="Google Shape;214;p19"/>
            <p:cNvSpPr/>
            <p:nvPr/>
          </p:nvSpPr>
          <p:spPr>
            <a:xfrm>
              <a:off x="1531775" y="370085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
            <p:cNvSpPr txBox="1"/>
            <p:nvPr/>
          </p:nvSpPr>
          <p:spPr>
            <a:xfrm>
              <a:off x="1531775" y="370085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ip4-local</a:t>
              </a:r>
              <a:endParaRPr b="1" sz="700">
                <a:latin typeface="Lato"/>
                <a:ea typeface="Lato"/>
                <a:cs typeface="Lato"/>
                <a:sym typeface="Lato"/>
              </a:endParaRPr>
            </a:p>
          </p:txBody>
        </p:sp>
        <p:sp>
          <p:nvSpPr>
            <p:cNvPr id="216" name="Google Shape;216;p19"/>
            <p:cNvSpPr/>
            <p:nvPr/>
          </p:nvSpPr>
          <p:spPr>
            <a:xfrm>
              <a:off x="378075" y="2695038"/>
              <a:ext cx="663600" cy="2925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9"/>
            <p:cNvSpPr txBox="1"/>
            <p:nvPr/>
          </p:nvSpPr>
          <p:spPr>
            <a:xfrm>
              <a:off x="378075" y="269503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ip6-input</a:t>
              </a:r>
              <a:endParaRPr b="1" sz="700">
                <a:latin typeface="Lato"/>
                <a:ea typeface="Lato"/>
                <a:cs typeface="Lato"/>
                <a:sym typeface="Lato"/>
              </a:endParaRPr>
            </a:p>
          </p:txBody>
        </p:sp>
        <p:sp>
          <p:nvSpPr>
            <p:cNvPr id="218" name="Google Shape;218;p19"/>
            <p:cNvSpPr/>
            <p:nvPr/>
          </p:nvSpPr>
          <p:spPr>
            <a:xfrm>
              <a:off x="42275" y="3103525"/>
              <a:ext cx="663600" cy="2925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txBox="1"/>
            <p:nvPr/>
          </p:nvSpPr>
          <p:spPr>
            <a:xfrm>
              <a:off x="42275" y="3103525"/>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a:t>
              </a:r>
              <a:endParaRPr b="1" sz="700">
                <a:latin typeface="Lato"/>
                <a:ea typeface="Lato"/>
                <a:cs typeface="Lato"/>
                <a:sym typeface="Lato"/>
              </a:endParaRPr>
            </a:p>
          </p:txBody>
        </p:sp>
        <p:sp>
          <p:nvSpPr>
            <p:cNvPr id="220" name="Google Shape;220;p19"/>
            <p:cNvSpPr/>
            <p:nvPr/>
          </p:nvSpPr>
          <p:spPr>
            <a:xfrm>
              <a:off x="312225" y="413637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9"/>
            <p:cNvSpPr txBox="1"/>
            <p:nvPr/>
          </p:nvSpPr>
          <p:spPr>
            <a:xfrm>
              <a:off x="312225" y="4082525"/>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ethernet-</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output</a:t>
              </a:r>
              <a:endParaRPr b="1" sz="700">
                <a:latin typeface="Lato"/>
                <a:ea typeface="Lato"/>
                <a:cs typeface="Lato"/>
                <a:sym typeface="Lato"/>
              </a:endParaRPr>
            </a:p>
          </p:txBody>
        </p:sp>
        <p:sp>
          <p:nvSpPr>
            <p:cNvPr id="222" name="Google Shape;222;p19"/>
            <p:cNvSpPr/>
            <p:nvPr/>
          </p:nvSpPr>
          <p:spPr>
            <a:xfrm>
              <a:off x="42275" y="459512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9"/>
            <p:cNvSpPr txBox="1"/>
            <p:nvPr/>
          </p:nvSpPr>
          <p:spPr>
            <a:xfrm>
              <a:off x="42275" y="4541250"/>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interface-</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output</a:t>
              </a:r>
              <a:endParaRPr b="1" sz="700">
                <a:latin typeface="Lato"/>
                <a:ea typeface="Lato"/>
                <a:cs typeface="Lato"/>
                <a:sym typeface="Lato"/>
              </a:endParaRPr>
            </a:p>
          </p:txBody>
        </p:sp>
        <p:sp>
          <p:nvSpPr>
            <p:cNvPr id="224" name="Google Shape;224;p19"/>
            <p:cNvSpPr/>
            <p:nvPr/>
          </p:nvSpPr>
          <p:spPr>
            <a:xfrm>
              <a:off x="1802075" y="2695038"/>
              <a:ext cx="663600" cy="2925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txBox="1"/>
            <p:nvPr/>
          </p:nvSpPr>
          <p:spPr>
            <a:xfrm>
              <a:off x="1802075" y="269503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mpls-input</a:t>
              </a:r>
              <a:endParaRPr b="1" sz="700">
                <a:latin typeface="Lato"/>
                <a:ea typeface="Lato"/>
                <a:cs typeface="Lato"/>
                <a:sym typeface="Lato"/>
              </a:endParaRPr>
            </a:p>
          </p:txBody>
        </p:sp>
        <p:cxnSp>
          <p:nvCxnSpPr>
            <p:cNvPr id="226" name="Google Shape;226;p19"/>
            <p:cNvCxnSpPr>
              <a:stCxn id="204" idx="0"/>
              <a:endCxn id="207" idx="2"/>
            </p:cNvCxnSpPr>
            <p:nvPr/>
          </p:nvCxnSpPr>
          <p:spPr>
            <a:xfrm flipH="1" rot="10800000">
              <a:off x="1357825" y="2058775"/>
              <a:ext cx="64200" cy="171900"/>
            </a:xfrm>
            <a:prstGeom prst="straightConnector1">
              <a:avLst/>
            </a:prstGeom>
            <a:noFill/>
            <a:ln cap="flat" cmpd="sng" w="19050">
              <a:solidFill>
                <a:schemeClr val="dk2"/>
              </a:solidFill>
              <a:prstDash val="solid"/>
              <a:round/>
              <a:headEnd len="med" w="med" type="stealth"/>
              <a:tailEnd len="med" w="med" type="none"/>
            </a:ln>
          </p:spPr>
        </p:cxnSp>
        <p:cxnSp>
          <p:nvCxnSpPr>
            <p:cNvPr id="227" name="Google Shape;227;p19"/>
            <p:cNvCxnSpPr>
              <a:stCxn id="211" idx="0"/>
              <a:endCxn id="204" idx="4"/>
            </p:cNvCxnSpPr>
            <p:nvPr/>
          </p:nvCxnSpPr>
          <p:spPr>
            <a:xfrm rot="10800000">
              <a:off x="1357675" y="2523150"/>
              <a:ext cx="64200" cy="171900"/>
            </a:xfrm>
            <a:prstGeom prst="straightConnector1">
              <a:avLst/>
            </a:prstGeom>
            <a:noFill/>
            <a:ln cap="flat" cmpd="sng" w="19050">
              <a:solidFill>
                <a:schemeClr val="dk2"/>
              </a:solidFill>
              <a:prstDash val="solid"/>
              <a:round/>
              <a:headEnd len="med" w="med" type="stealth"/>
              <a:tailEnd len="med" w="med" type="none"/>
            </a:ln>
          </p:spPr>
        </p:cxnSp>
        <p:cxnSp>
          <p:nvCxnSpPr>
            <p:cNvPr id="228" name="Google Shape;228;p19"/>
            <p:cNvCxnSpPr>
              <a:stCxn id="217" idx="0"/>
              <a:endCxn id="204" idx="4"/>
            </p:cNvCxnSpPr>
            <p:nvPr/>
          </p:nvCxnSpPr>
          <p:spPr>
            <a:xfrm flipH="1" rot="10800000">
              <a:off x="709875" y="2523138"/>
              <a:ext cx="648000" cy="171900"/>
            </a:xfrm>
            <a:prstGeom prst="straightConnector1">
              <a:avLst/>
            </a:prstGeom>
            <a:noFill/>
            <a:ln cap="flat" cmpd="sng" w="9525">
              <a:solidFill>
                <a:schemeClr val="dk2"/>
              </a:solidFill>
              <a:prstDash val="solid"/>
              <a:round/>
              <a:headEnd len="med" w="med" type="stealth"/>
              <a:tailEnd len="med" w="med" type="none"/>
            </a:ln>
          </p:spPr>
        </p:cxnSp>
        <p:cxnSp>
          <p:nvCxnSpPr>
            <p:cNvPr id="229" name="Google Shape;229;p19"/>
            <p:cNvCxnSpPr>
              <a:stCxn id="225" idx="0"/>
              <a:endCxn id="204" idx="4"/>
            </p:cNvCxnSpPr>
            <p:nvPr/>
          </p:nvCxnSpPr>
          <p:spPr>
            <a:xfrm rot="10800000">
              <a:off x="1357775" y="2523138"/>
              <a:ext cx="776100" cy="171900"/>
            </a:xfrm>
            <a:prstGeom prst="straightConnector1">
              <a:avLst/>
            </a:prstGeom>
            <a:noFill/>
            <a:ln cap="flat" cmpd="sng" w="9525">
              <a:solidFill>
                <a:schemeClr val="dk2"/>
              </a:solidFill>
              <a:prstDash val="solid"/>
              <a:round/>
              <a:headEnd len="med" w="med" type="stealth"/>
              <a:tailEnd len="med" w="med" type="none"/>
            </a:ln>
          </p:spPr>
        </p:cxnSp>
        <p:cxnSp>
          <p:nvCxnSpPr>
            <p:cNvPr id="230" name="Google Shape;230;p19"/>
            <p:cNvCxnSpPr>
              <a:stCxn id="219" idx="0"/>
              <a:endCxn id="217" idx="2"/>
            </p:cNvCxnSpPr>
            <p:nvPr/>
          </p:nvCxnSpPr>
          <p:spPr>
            <a:xfrm flipH="1" rot="10800000">
              <a:off x="374075" y="2987425"/>
              <a:ext cx="335700" cy="116100"/>
            </a:xfrm>
            <a:prstGeom prst="straightConnector1">
              <a:avLst/>
            </a:prstGeom>
            <a:noFill/>
            <a:ln cap="flat" cmpd="sng" w="9525">
              <a:solidFill>
                <a:schemeClr val="dk2"/>
              </a:solidFill>
              <a:prstDash val="solid"/>
              <a:round/>
              <a:headEnd len="med" w="med" type="stealth"/>
              <a:tailEnd len="med" w="med" type="none"/>
            </a:ln>
          </p:spPr>
        </p:cxnSp>
        <p:cxnSp>
          <p:nvCxnSpPr>
            <p:cNvPr id="231" name="Google Shape;231;p19"/>
            <p:cNvCxnSpPr>
              <a:stCxn id="204" idx="0"/>
              <a:endCxn id="209" idx="2"/>
            </p:cNvCxnSpPr>
            <p:nvPr/>
          </p:nvCxnSpPr>
          <p:spPr>
            <a:xfrm rot="10800000">
              <a:off x="709825" y="2058775"/>
              <a:ext cx="648000" cy="171900"/>
            </a:xfrm>
            <a:prstGeom prst="straightConnector1">
              <a:avLst/>
            </a:prstGeom>
            <a:noFill/>
            <a:ln cap="flat" cmpd="sng" w="9525">
              <a:solidFill>
                <a:schemeClr val="dk2"/>
              </a:solidFill>
              <a:prstDash val="solid"/>
              <a:round/>
              <a:headEnd len="med" w="med" type="stealth"/>
              <a:tailEnd len="med" w="med" type="none"/>
            </a:ln>
          </p:spPr>
        </p:cxnSp>
        <p:cxnSp>
          <p:nvCxnSpPr>
            <p:cNvPr id="232" name="Google Shape;232;p19"/>
            <p:cNvCxnSpPr>
              <a:stCxn id="213" idx="0"/>
              <a:endCxn id="211" idx="2"/>
            </p:cNvCxnSpPr>
            <p:nvPr/>
          </p:nvCxnSpPr>
          <p:spPr>
            <a:xfrm rot="10800000">
              <a:off x="1421875" y="2987600"/>
              <a:ext cx="0" cy="240300"/>
            </a:xfrm>
            <a:prstGeom prst="straightConnector1">
              <a:avLst/>
            </a:prstGeom>
            <a:noFill/>
            <a:ln cap="flat" cmpd="sng" w="19050">
              <a:solidFill>
                <a:schemeClr val="dk2"/>
              </a:solidFill>
              <a:prstDash val="solid"/>
              <a:round/>
              <a:headEnd len="med" w="med" type="stealth"/>
              <a:tailEnd len="med" w="med" type="none"/>
            </a:ln>
          </p:spPr>
        </p:cxnSp>
        <p:cxnSp>
          <p:nvCxnSpPr>
            <p:cNvPr id="233" name="Google Shape;233;p19"/>
            <p:cNvCxnSpPr>
              <a:stCxn id="202" idx="0"/>
              <a:endCxn id="213" idx="2"/>
            </p:cNvCxnSpPr>
            <p:nvPr/>
          </p:nvCxnSpPr>
          <p:spPr>
            <a:xfrm flipH="1" rot="10800000">
              <a:off x="963150" y="3520475"/>
              <a:ext cx="458700" cy="165900"/>
            </a:xfrm>
            <a:prstGeom prst="straightConnector1">
              <a:avLst/>
            </a:prstGeom>
            <a:noFill/>
            <a:ln cap="flat" cmpd="sng" w="19050">
              <a:solidFill>
                <a:schemeClr val="dk2"/>
              </a:solidFill>
              <a:prstDash val="solid"/>
              <a:round/>
              <a:headEnd len="med" w="med" type="stealth"/>
              <a:tailEnd len="med" w="med" type="none"/>
            </a:ln>
          </p:spPr>
        </p:cxnSp>
        <p:cxnSp>
          <p:nvCxnSpPr>
            <p:cNvPr id="234" name="Google Shape;234;p19"/>
            <p:cNvCxnSpPr>
              <a:stCxn id="220" idx="0"/>
              <a:endCxn id="202" idx="4"/>
            </p:cNvCxnSpPr>
            <p:nvPr/>
          </p:nvCxnSpPr>
          <p:spPr>
            <a:xfrm flipH="1" rot="10800000">
              <a:off x="644025" y="3978875"/>
              <a:ext cx="319200" cy="157500"/>
            </a:xfrm>
            <a:prstGeom prst="straightConnector1">
              <a:avLst/>
            </a:prstGeom>
            <a:noFill/>
            <a:ln cap="flat" cmpd="sng" w="19050">
              <a:solidFill>
                <a:schemeClr val="dk2"/>
              </a:solidFill>
              <a:prstDash val="solid"/>
              <a:round/>
              <a:headEnd len="med" w="med" type="stealth"/>
              <a:tailEnd len="med" w="med" type="none"/>
            </a:ln>
          </p:spPr>
        </p:cxnSp>
        <p:cxnSp>
          <p:nvCxnSpPr>
            <p:cNvPr id="235" name="Google Shape;235;p19"/>
            <p:cNvCxnSpPr>
              <a:stCxn id="222" idx="0"/>
              <a:endCxn id="220" idx="4"/>
            </p:cNvCxnSpPr>
            <p:nvPr/>
          </p:nvCxnSpPr>
          <p:spPr>
            <a:xfrm flipH="1" rot="10800000">
              <a:off x="374075" y="4428925"/>
              <a:ext cx="270000" cy="166200"/>
            </a:xfrm>
            <a:prstGeom prst="straightConnector1">
              <a:avLst/>
            </a:prstGeom>
            <a:noFill/>
            <a:ln cap="flat" cmpd="sng" w="19050">
              <a:solidFill>
                <a:schemeClr val="dk2"/>
              </a:solidFill>
              <a:prstDash val="solid"/>
              <a:round/>
              <a:headEnd len="med" w="med" type="stealth"/>
              <a:tailEnd len="med" w="med" type="none"/>
            </a:ln>
          </p:spPr>
        </p:cxnSp>
        <p:cxnSp>
          <p:nvCxnSpPr>
            <p:cNvPr id="236" name="Google Shape;236;p19"/>
            <p:cNvCxnSpPr>
              <a:stCxn id="215" idx="0"/>
              <a:endCxn id="213" idx="2"/>
            </p:cNvCxnSpPr>
            <p:nvPr/>
          </p:nvCxnSpPr>
          <p:spPr>
            <a:xfrm rot="10800000">
              <a:off x="1421975" y="3520550"/>
              <a:ext cx="441600" cy="180300"/>
            </a:xfrm>
            <a:prstGeom prst="straightConnector1">
              <a:avLst/>
            </a:prstGeom>
            <a:noFill/>
            <a:ln cap="flat" cmpd="sng" w="9525">
              <a:solidFill>
                <a:schemeClr val="dk2"/>
              </a:solidFill>
              <a:prstDash val="solid"/>
              <a:round/>
              <a:headEnd len="med" w="med" type="stealth"/>
              <a:tailEnd len="med" w="med" type="none"/>
            </a:ln>
          </p:spPr>
        </p:cxnSp>
        <p:sp>
          <p:nvSpPr>
            <p:cNvPr id="237" name="Google Shape;237;p19"/>
            <p:cNvSpPr/>
            <p:nvPr/>
          </p:nvSpPr>
          <p:spPr>
            <a:xfrm>
              <a:off x="1863575" y="3107788"/>
              <a:ext cx="663600" cy="2925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9"/>
            <p:cNvSpPr txBox="1"/>
            <p:nvPr/>
          </p:nvSpPr>
          <p:spPr>
            <a:xfrm>
              <a:off x="1863575" y="310778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a:t>
              </a:r>
              <a:endParaRPr b="1" sz="700">
                <a:latin typeface="Lato"/>
                <a:ea typeface="Lato"/>
                <a:cs typeface="Lato"/>
                <a:sym typeface="Lato"/>
              </a:endParaRPr>
            </a:p>
          </p:txBody>
        </p:sp>
        <p:cxnSp>
          <p:nvCxnSpPr>
            <p:cNvPr id="239" name="Google Shape;239;p19"/>
            <p:cNvCxnSpPr>
              <a:stCxn id="238" idx="0"/>
              <a:endCxn id="225" idx="2"/>
            </p:cNvCxnSpPr>
            <p:nvPr/>
          </p:nvCxnSpPr>
          <p:spPr>
            <a:xfrm rot="10800000">
              <a:off x="2133875" y="2987488"/>
              <a:ext cx="61500" cy="120300"/>
            </a:xfrm>
            <a:prstGeom prst="straightConnector1">
              <a:avLst/>
            </a:prstGeom>
            <a:noFill/>
            <a:ln cap="flat" cmpd="sng" w="9525">
              <a:solidFill>
                <a:schemeClr val="dk2"/>
              </a:solidFill>
              <a:prstDash val="solid"/>
              <a:round/>
              <a:headEnd len="med" w="med" type="stealth"/>
              <a:tailEnd len="med" w="med" type="none"/>
            </a:ln>
          </p:spPr>
        </p:cxnSp>
      </p:grpSp>
      <p:sp>
        <p:nvSpPr>
          <p:cNvPr id="240" name="Google Shape;240;p19"/>
          <p:cNvSpPr txBox="1"/>
          <p:nvPr>
            <p:ph idx="1" type="body"/>
          </p:nvPr>
        </p:nvSpPr>
        <p:spPr>
          <a:xfrm>
            <a:off x="2400300" y="1211350"/>
            <a:ext cx="6391200" cy="36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Wrote a VPP Plugin [</a:t>
            </a:r>
            <a:r>
              <a:rPr b="1" lang="en" sz="2000" u="sng">
                <a:solidFill>
                  <a:schemeClr val="hlink"/>
                </a:solidFill>
                <a:hlinkClick r:id="rId4"/>
              </a:rPr>
              <a:t>github</a:t>
            </a:r>
            <a:r>
              <a:rPr b="1" lang="en" sz="2000"/>
              <a:t>] that:</a:t>
            </a:r>
            <a:endParaRPr sz="2000"/>
          </a:p>
          <a:p>
            <a:pPr indent="-330200" lvl="0" marL="457200" rtl="0" algn="l">
              <a:spcBef>
                <a:spcPts val="200"/>
              </a:spcBef>
              <a:spcAft>
                <a:spcPts val="0"/>
              </a:spcAft>
              <a:buSzPts val="1600"/>
              <a:buAutoNum type="arabicPeriod"/>
            </a:pPr>
            <a:r>
              <a:rPr lang="en" sz="1600"/>
              <a:t>Creates tun/tap interface in Linux for a given VPP interface</a:t>
            </a:r>
            <a:endParaRPr sz="1600"/>
          </a:p>
          <a:p>
            <a:pPr indent="-317500" lvl="1" marL="914400" rtl="0" algn="l">
              <a:spcBef>
                <a:spcPts val="0"/>
              </a:spcBef>
              <a:spcAft>
                <a:spcPts val="0"/>
              </a:spcAft>
              <a:buSzPts val="1400"/>
              <a:buAutoNum type="alphaLcPeriod"/>
            </a:pPr>
            <a:r>
              <a:rPr lang="en" sz="1400"/>
              <a:t>VPP-&gt;Linux: Traffic to </a:t>
            </a:r>
            <a:r>
              <a:rPr b="1" i="1" lang="en" sz="1400"/>
              <a:t>ip4-local</a:t>
            </a:r>
            <a:r>
              <a:rPr lang="en" sz="1400"/>
              <a:t> and </a:t>
            </a:r>
            <a:r>
              <a:rPr b="1" i="1" lang="en" sz="1400"/>
              <a:t>ip6-local</a:t>
            </a:r>
            <a:r>
              <a:rPr lang="en" sz="1400"/>
              <a:t> is punted into TAP</a:t>
            </a:r>
            <a:endParaRPr sz="1400"/>
          </a:p>
          <a:p>
            <a:pPr indent="-317500" lvl="1" marL="914400" rtl="0" algn="l">
              <a:spcBef>
                <a:spcPts val="0"/>
              </a:spcBef>
              <a:spcAft>
                <a:spcPts val="0"/>
              </a:spcAft>
              <a:buSzPts val="1400"/>
              <a:buAutoNum type="alphaLcPeriod"/>
            </a:pPr>
            <a:r>
              <a:rPr lang="en" sz="1400"/>
              <a:t>Linux-&gt;VPP: packets into TAP are inserted into </a:t>
            </a:r>
            <a:r>
              <a:rPr b="1" i="1" lang="en" sz="1400"/>
              <a:t>virtio-input</a:t>
            </a:r>
            <a:endParaRPr sz="1400"/>
          </a:p>
          <a:p>
            <a:pPr indent="-330200" lvl="0" marL="457200" rtl="0" algn="l">
              <a:spcBef>
                <a:spcPts val="0"/>
              </a:spcBef>
              <a:spcAft>
                <a:spcPts val="0"/>
              </a:spcAft>
              <a:buSzPts val="1600"/>
              <a:buAutoNum type="arabicPeriod"/>
            </a:pPr>
            <a:r>
              <a:rPr lang="en" sz="1600"/>
              <a:t>Syncs interface changes in VPP into Linux</a:t>
            </a:r>
            <a:endParaRPr sz="1600"/>
          </a:p>
          <a:p>
            <a:pPr indent="-330200" lvl="0" marL="457200" rtl="0" algn="l">
              <a:spcBef>
                <a:spcPts val="0"/>
              </a:spcBef>
              <a:spcAft>
                <a:spcPts val="0"/>
              </a:spcAft>
              <a:buSzPts val="1600"/>
              <a:buAutoNum type="arabicPeriod"/>
            </a:pPr>
            <a:r>
              <a:rPr lang="en" sz="1600"/>
              <a:t>Listens to </a:t>
            </a:r>
            <a:r>
              <a:rPr b="1" i="1" lang="en" sz="1600"/>
              <a:t>Netlink</a:t>
            </a:r>
            <a:r>
              <a:rPr b="1" lang="en" sz="1600"/>
              <a:t> messages</a:t>
            </a:r>
            <a:r>
              <a:rPr lang="en" sz="1600"/>
              <a:t> and syncs Linux changes into VPP</a:t>
            </a:r>
            <a:endParaRPr sz="1600"/>
          </a:p>
          <a:p>
            <a:pPr indent="-330200" lvl="0" marL="457200" rtl="0" algn="l">
              <a:spcBef>
                <a:spcPts val="0"/>
              </a:spcBef>
              <a:spcAft>
                <a:spcPts val="0"/>
              </a:spcAft>
              <a:buSzPts val="1600"/>
              <a:buAutoNum type="arabicPeriod"/>
            </a:pPr>
            <a:r>
              <a:rPr lang="en" sz="1600"/>
              <a:t>Allows operators to use VPP almost exactly as if it were Linux</a:t>
            </a:r>
            <a:endParaRPr sz="1600"/>
          </a:p>
          <a:p>
            <a:pPr indent="-330200" lvl="0" marL="914400" rtl="0" algn="l">
              <a:spcBef>
                <a:spcPts val="0"/>
              </a:spcBef>
              <a:spcAft>
                <a:spcPts val="0"/>
              </a:spcAft>
              <a:buSzPts val="1600"/>
              <a:buChar char="●"/>
            </a:pPr>
            <a:r>
              <a:rPr lang="en" sz="1600"/>
              <a:t>Configure interfaces, addresses, routes by hand, or ...</a:t>
            </a:r>
            <a:endParaRPr sz="1600"/>
          </a:p>
          <a:p>
            <a:pPr indent="-330200" lvl="0" marL="914400" rtl="0" algn="l">
              <a:spcBef>
                <a:spcPts val="0"/>
              </a:spcBef>
              <a:spcAft>
                <a:spcPts val="0"/>
              </a:spcAft>
              <a:buSzPts val="1600"/>
              <a:buChar char="●"/>
            </a:pPr>
            <a:r>
              <a:rPr lang="en" sz="1600"/>
              <a:t>...using common tools like </a:t>
            </a:r>
            <a:r>
              <a:rPr lang="en" sz="1600">
                <a:latin typeface="Consolas"/>
                <a:ea typeface="Consolas"/>
                <a:cs typeface="Consolas"/>
                <a:sym typeface="Consolas"/>
              </a:rPr>
              <a:t>ip(1)</a:t>
            </a:r>
            <a:r>
              <a:rPr lang="en" sz="1600"/>
              <a:t>, FRR, or BIRD/BIRD2</a:t>
            </a:r>
            <a:endParaRPr sz="1600"/>
          </a:p>
          <a:p>
            <a:pPr indent="0" lvl="0" marL="0" rtl="0" algn="l">
              <a:spcBef>
                <a:spcPts val="200"/>
              </a:spcBef>
              <a:spcAft>
                <a:spcPts val="0"/>
              </a:spcAft>
              <a:buNone/>
            </a:pPr>
            <a:r>
              <a:t/>
            </a:r>
            <a:endParaRPr b="1" sz="1600"/>
          </a:p>
          <a:p>
            <a:pPr indent="0" lvl="0" marL="0" rtl="0" algn="l">
              <a:spcBef>
                <a:spcPts val="200"/>
              </a:spcBef>
              <a:spcAft>
                <a:spcPts val="0"/>
              </a:spcAft>
              <a:buNone/>
            </a:pPr>
            <a:r>
              <a:t/>
            </a:r>
            <a:endParaRPr b="1" sz="1600"/>
          </a:p>
          <a:p>
            <a:pPr indent="0" lvl="0" marL="0" rtl="0" algn="ctr">
              <a:spcBef>
                <a:spcPts val="200"/>
              </a:spcBef>
              <a:spcAft>
                <a:spcPts val="0"/>
              </a:spcAft>
              <a:buNone/>
            </a:pPr>
            <a:r>
              <a:rPr b="1" lang="en" sz="1800"/>
              <a:t>⇒ VPP is Linux’s </a:t>
            </a:r>
            <a:r>
              <a:rPr b="1" i="1" lang="en" sz="1800"/>
              <a:t>software equivalent</a:t>
            </a:r>
            <a:r>
              <a:rPr b="1" lang="en" sz="1800"/>
              <a:t> of an ASIC dataplane ⇐ </a:t>
            </a:r>
            <a:endParaRPr i="1" sz="1800"/>
          </a:p>
          <a:p>
            <a:pPr indent="0" lvl="0" marL="0" rtl="0" algn="l">
              <a:spcBef>
                <a:spcPts val="200"/>
              </a:spcBef>
              <a:spcAft>
                <a:spcPts val="200"/>
              </a:spcAft>
              <a:buNone/>
            </a:pPr>
            <a:r>
              <a:t/>
            </a:r>
            <a:endParaRPr sz="1600"/>
          </a:p>
        </p:txBody>
      </p:sp>
      <p:sp>
        <p:nvSpPr>
          <p:cNvPr id="241" name="Google Shape;241;p19"/>
          <p:cNvSpPr/>
          <p:nvPr/>
        </p:nvSpPr>
        <p:spPr>
          <a:xfrm>
            <a:off x="36575" y="1543775"/>
            <a:ext cx="2560775" cy="3438750"/>
          </a:xfrm>
          <a:custGeom>
            <a:rect b="b" l="l" r="r" t="t"/>
            <a:pathLst>
              <a:path extrusionOk="0" h="137550" w="102431">
                <a:moveTo>
                  <a:pt x="878" y="18731"/>
                </a:moveTo>
                <a:lnTo>
                  <a:pt x="19901" y="0"/>
                </a:lnTo>
                <a:lnTo>
                  <a:pt x="69361" y="4390"/>
                </a:lnTo>
                <a:lnTo>
                  <a:pt x="100090" y="49460"/>
                </a:lnTo>
                <a:lnTo>
                  <a:pt x="102431" y="83116"/>
                </a:lnTo>
                <a:lnTo>
                  <a:pt x="36290" y="131990"/>
                </a:lnTo>
                <a:lnTo>
                  <a:pt x="11707" y="137550"/>
                </a:lnTo>
                <a:lnTo>
                  <a:pt x="0" y="133746"/>
                </a:lnTo>
                <a:lnTo>
                  <a:pt x="0" y="29266"/>
                </a:lnTo>
                <a:close/>
              </a:path>
            </a:pathLst>
          </a:custGeom>
          <a:solidFill>
            <a:srgbClr val="FFFFFF">
              <a:alpha val="74860"/>
            </a:srgbClr>
          </a:solid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2500">
                <a:solidFill>
                  <a:schemeClr val="dk1"/>
                </a:solidFill>
                <a:latin typeface="Lato"/>
                <a:ea typeface="Lato"/>
                <a:cs typeface="Lato"/>
                <a:sym typeface="Lato"/>
              </a:rPr>
              <a:t>VPP: Linux Controlplane - ip</a:t>
            </a:r>
            <a:endParaRPr sz="2500">
              <a:solidFill>
                <a:schemeClr val="dk1"/>
              </a:solidFill>
              <a:latin typeface="Lato"/>
              <a:ea typeface="Lato"/>
              <a:cs typeface="Lato"/>
              <a:sym typeface="Lato"/>
            </a:endParaRPr>
          </a:p>
        </p:txBody>
      </p:sp>
      <p:pic>
        <p:nvPicPr>
          <p:cNvPr id="247" name="Google Shape;247;p20"/>
          <p:cNvPicPr preferRelativeResize="0"/>
          <p:nvPr/>
        </p:nvPicPr>
        <p:blipFill>
          <a:blip r:embed="rId3">
            <a:alphaModFix/>
          </a:blip>
          <a:stretch>
            <a:fillRect/>
          </a:stretch>
        </p:blipFill>
        <p:spPr>
          <a:xfrm>
            <a:off x="312225" y="402650"/>
            <a:ext cx="1785230" cy="981999"/>
          </a:xfrm>
          <a:prstGeom prst="rect">
            <a:avLst/>
          </a:prstGeom>
          <a:noFill/>
          <a:ln>
            <a:noFill/>
          </a:ln>
        </p:spPr>
      </p:pic>
      <p:grpSp>
        <p:nvGrpSpPr>
          <p:cNvPr id="248" name="Google Shape;248;p20"/>
          <p:cNvGrpSpPr/>
          <p:nvPr/>
        </p:nvGrpSpPr>
        <p:grpSpPr>
          <a:xfrm>
            <a:off x="42275" y="1766300"/>
            <a:ext cx="2484900" cy="3175150"/>
            <a:chOff x="42275" y="1766300"/>
            <a:chExt cx="2484900" cy="3175150"/>
          </a:xfrm>
        </p:grpSpPr>
        <p:sp>
          <p:nvSpPr>
            <p:cNvPr id="249" name="Google Shape;249;p20"/>
            <p:cNvSpPr/>
            <p:nvPr/>
          </p:nvSpPr>
          <p:spPr>
            <a:xfrm>
              <a:off x="631350" y="3686375"/>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0"/>
            <p:cNvSpPr txBox="1"/>
            <p:nvPr/>
          </p:nvSpPr>
          <p:spPr>
            <a:xfrm>
              <a:off x="631350" y="3623800"/>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ip4-rewrite-transit</a:t>
              </a:r>
              <a:endParaRPr b="1" sz="700">
                <a:latin typeface="Lato"/>
                <a:ea typeface="Lato"/>
                <a:cs typeface="Lato"/>
                <a:sym typeface="Lato"/>
              </a:endParaRPr>
            </a:p>
          </p:txBody>
        </p:sp>
        <p:sp>
          <p:nvSpPr>
            <p:cNvPr id="251" name="Google Shape;251;p20"/>
            <p:cNvSpPr/>
            <p:nvPr/>
          </p:nvSpPr>
          <p:spPr>
            <a:xfrm>
              <a:off x="1026025" y="223067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0"/>
            <p:cNvSpPr txBox="1"/>
            <p:nvPr/>
          </p:nvSpPr>
          <p:spPr>
            <a:xfrm>
              <a:off x="1026025" y="2176825"/>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ethernet-</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input</a:t>
              </a:r>
              <a:endParaRPr b="1" sz="700">
                <a:latin typeface="Lato"/>
                <a:ea typeface="Lato"/>
                <a:cs typeface="Lato"/>
                <a:sym typeface="Lato"/>
              </a:endParaRPr>
            </a:p>
          </p:txBody>
        </p:sp>
        <p:sp>
          <p:nvSpPr>
            <p:cNvPr id="253" name="Google Shape;253;p20"/>
            <p:cNvSpPr/>
            <p:nvPr/>
          </p:nvSpPr>
          <p:spPr>
            <a:xfrm>
              <a:off x="1090075" y="1766300"/>
              <a:ext cx="663600" cy="292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0"/>
            <p:cNvSpPr txBox="1"/>
            <p:nvPr/>
          </p:nvSpPr>
          <p:spPr>
            <a:xfrm>
              <a:off x="1090075" y="17663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dpdk-input</a:t>
              </a:r>
              <a:endParaRPr b="1" sz="700">
                <a:latin typeface="Lato"/>
                <a:ea typeface="Lato"/>
                <a:cs typeface="Lato"/>
                <a:sym typeface="Lato"/>
              </a:endParaRPr>
            </a:p>
          </p:txBody>
        </p:sp>
        <p:sp>
          <p:nvSpPr>
            <p:cNvPr id="255" name="Google Shape;255;p20"/>
            <p:cNvSpPr/>
            <p:nvPr/>
          </p:nvSpPr>
          <p:spPr>
            <a:xfrm>
              <a:off x="378075" y="1766300"/>
              <a:ext cx="663600" cy="292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0"/>
            <p:cNvSpPr txBox="1"/>
            <p:nvPr/>
          </p:nvSpPr>
          <p:spPr>
            <a:xfrm>
              <a:off x="378075" y="17663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virtio-input</a:t>
              </a:r>
              <a:endParaRPr b="1" sz="700">
                <a:latin typeface="Lato"/>
                <a:ea typeface="Lato"/>
                <a:cs typeface="Lato"/>
                <a:sym typeface="Lato"/>
              </a:endParaRPr>
            </a:p>
          </p:txBody>
        </p:sp>
        <p:sp>
          <p:nvSpPr>
            <p:cNvPr id="257" name="Google Shape;257;p20"/>
            <p:cNvSpPr/>
            <p:nvPr/>
          </p:nvSpPr>
          <p:spPr>
            <a:xfrm>
              <a:off x="1090075" y="269505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0"/>
            <p:cNvSpPr txBox="1"/>
            <p:nvPr/>
          </p:nvSpPr>
          <p:spPr>
            <a:xfrm>
              <a:off x="1090075" y="269505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ip4-input</a:t>
              </a:r>
              <a:endParaRPr b="1" sz="700">
                <a:latin typeface="Lato"/>
                <a:ea typeface="Lato"/>
                <a:cs typeface="Lato"/>
                <a:sym typeface="Lato"/>
              </a:endParaRPr>
            </a:p>
          </p:txBody>
        </p:sp>
        <p:sp>
          <p:nvSpPr>
            <p:cNvPr id="259" name="Google Shape;259;p20"/>
            <p:cNvSpPr/>
            <p:nvPr/>
          </p:nvSpPr>
          <p:spPr>
            <a:xfrm>
              <a:off x="1090075" y="322790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0"/>
            <p:cNvSpPr txBox="1"/>
            <p:nvPr/>
          </p:nvSpPr>
          <p:spPr>
            <a:xfrm>
              <a:off x="1090075" y="32279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ip4-lookup</a:t>
              </a:r>
              <a:endParaRPr b="1" sz="700">
                <a:latin typeface="Lato"/>
                <a:ea typeface="Lato"/>
                <a:cs typeface="Lato"/>
                <a:sym typeface="Lato"/>
              </a:endParaRPr>
            </a:p>
          </p:txBody>
        </p:sp>
        <p:sp>
          <p:nvSpPr>
            <p:cNvPr id="261" name="Google Shape;261;p20"/>
            <p:cNvSpPr/>
            <p:nvPr/>
          </p:nvSpPr>
          <p:spPr>
            <a:xfrm>
              <a:off x="1531775" y="370085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0"/>
            <p:cNvSpPr txBox="1"/>
            <p:nvPr/>
          </p:nvSpPr>
          <p:spPr>
            <a:xfrm>
              <a:off x="1531775" y="370085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ip4-local</a:t>
              </a:r>
              <a:endParaRPr b="1" sz="700">
                <a:latin typeface="Lato"/>
                <a:ea typeface="Lato"/>
                <a:cs typeface="Lato"/>
                <a:sym typeface="Lato"/>
              </a:endParaRPr>
            </a:p>
          </p:txBody>
        </p:sp>
        <p:sp>
          <p:nvSpPr>
            <p:cNvPr id="263" name="Google Shape;263;p20"/>
            <p:cNvSpPr/>
            <p:nvPr/>
          </p:nvSpPr>
          <p:spPr>
            <a:xfrm>
              <a:off x="378075" y="2695038"/>
              <a:ext cx="663600" cy="2925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0"/>
            <p:cNvSpPr txBox="1"/>
            <p:nvPr/>
          </p:nvSpPr>
          <p:spPr>
            <a:xfrm>
              <a:off x="378075" y="269503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ip6-input</a:t>
              </a:r>
              <a:endParaRPr b="1" sz="700">
                <a:latin typeface="Lato"/>
                <a:ea typeface="Lato"/>
                <a:cs typeface="Lato"/>
                <a:sym typeface="Lato"/>
              </a:endParaRPr>
            </a:p>
          </p:txBody>
        </p:sp>
        <p:sp>
          <p:nvSpPr>
            <p:cNvPr id="265" name="Google Shape;265;p20"/>
            <p:cNvSpPr/>
            <p:nvPr/>
          </p:nvSpPr>
          <p:spPr>
            <a:xfrm>
              <a:off x="42275" y="3103525"/>
              <a:ext cx="663600" cy="2925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0"/>
            <p:cNvSpPr txBox="1"/>
            <p:nvPr/>
          </p:nvSpPr>
          <p:spPr>
            <a:xfrm>
              <a:off x="42275" y="3103525"/>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a:t>
              </a:r>
              <a:endParaRPr b="1" sz="700">
                <a:latin typeface="Lato"/>
                <a:ea typeface="Lato"/>
                <a:cs typeface="Lato"/>
                <a:sym typeface="Lato"/>
              </a:endParaRPr>
            </a:p>
          </p:txBody>
        </p:sp>
        <p:sp>
          <p:nvSpPr>
            <p:cNvPr id="267" name="Google Shape;267;p20"/>
            <p:cNvSpPr/>
            <p:nvPr/>
          </p:nvSpPr>
          <p:spPr>
            <a:xfrm>
              <a:off x="312225" y="413637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0"/>
            <p:cNvSpPr txBox="1"/>
            <p:nvPr/>
          </p:nvSpPr>
          <p:spPr>
            <a:xfrm>
              <a:off x="312225" y="4082525"/>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ethernet-</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output</a:t>
              </a:r>
              <a:endParaRPr b="1" sz="700">
                <a:latin typeface="Lato"/>
                <a:ea typeface="Lato"/>
                <a:cs typeface="Lato"/>
                <a:sym typeface="Lato"/>
              </a:endParaRPr>
            </a:p>
          </p:txBody>
        </p:sp>
        <p:sp>
          <p:nvSpPr>
            <p:cNvPr id="269" name="Google Shape;269;p20"/>
            <p:cNvSpPr/>
            <p:nvPr/>
          </p:nvSpPr>
          <p:spPr>
            <a:xfrm>
              <a:off x="42275" y="459512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0"/>
            <p:cNvSpPr txBox="1"/>
            <p:nvPr/>
          </p:nvSpPr>
          <p:spPr>
            <a:xfrm>
              <a:off x="42275" y="4541250"/>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interface-</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output</a:t>
              </a:r>
              <a:endParaRPr b="1" sz="700">
                <a:latin typeface="Lato"/>
                <a:ea typeface="Lato"/>
                <a:cs typeface="Lato"/>
                <a:sym typeface="Lato"/>
              </a:endParaRPr>
            </a:p>
          </p:txBody>
        </p:sp>
        <p:sp>
          <p:nvSpPr>
            <p:cNvPr id="271" name="Google Shape;271;p20"/>
            <p:cNvSpPr/>
            <p:nvPr/>
          </p:nvSpPr>
          <p:spPr>
            <a:xfrm>
              <a:off x="1802075" y="2695038"/>
              <a:ext cx="663600" cy="2925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0"/>
            <p:cNvSpPr txBox="1"/>
            <p:nvPr/>
          </p:nvSpPr>
          <p:spPr>
            <a:xfrm>
              <a:off x="1802075" y="269503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mpls-input</a:t>
              </a:r>
              <a:endParaRPr b="1" sz="700">
                <a:latin typeface="Lato"/>
                <a:ea typeface="Lato"/>
                <a:cs typeface="Lato"/>
                <a:sym typeface="Lato"/>
              </a:endParaRPr>
            </a:p>
          </p:txBody>
        </p:sp>
        <p:cxnSp>
          <p:nvCxnSpPr>
            <p:cNvPr id="273" name="Google Shape;273;p20"/>
            <p:cNvCxnSpPr>
              <a:stCxn id="251" idx="0"/>
              <a:endCxn id="254" idx="2"/>
            </p:cNvCxnSpPr>
            <p:nvPr/>
          </p:nvCxnSpPr>
          <p:spPr>
            <a:xfrm flipH="1" rot="10800000">
              <a:off x="1357825" y="2058775"/>
              <a:ext cx="64200" cy="171900"/>
            </a:xfrm>
            <a:prstGeom prst="straightConnector1">
              <a:avLst/>
            </a:prstGeom>
            <a:noFill/>
            <a:ln cap="flat" cmpd="sng" w="19050">
              <a:solidFill>
                <a:schemeClr val="dk2"/>
              </a:solidFill>
              <a:prstDash val="solid"/>
              <a:round/>
              <a:headEnd len="med" w="med" type="stealth"/>
              <a:tailEnd len="med" w="med" type="none"/>
            </a:ln>
          </p:spPr>
        </p:cxnSp>
        <p:cxnSp>
          <p:nvCxnSpPr>
            <p:cNvPr id="274" name="Google Shape;274;p20"/>
            <p:cNvCxnSpPr>
              <a:stCxn id="258" idx="0"/>
              <a:endCxn id="251" idx="4"/>
            </p:cNvCxnSpPr>
            <p:nvPr/>
          </p:nvCxnSpPr>
          <p:spPr>
            <a:xfrm rot="10800000">
              <a:off x="1357675" y="2523150"/>
              <a:ext cx="64200" cy="171900"/>
            </a:xfrm>
            <a:prstGeom prst="straightConnector1">
              <a:avLst/>
            </a:prstGeom>
            <a:noFill/>
            <a:ln cap="flat" cmpd="sng" w="19050">
              <a:solidFill>
                <a:schemeClr val="dk2"/>
              </a:solidFill>
              <a:prstDash val="solid"/>
              <a:round/>
              <a:headEnd len="med" w="med" type="stealth"/>
              <a:tailEnd len="med" w="med" type="none"/>
            </a:ln>
          </p:spPr>
        </p:cxnSp>
        <p:cxnSp>
          <p:nvCxnSpPr>
            <p:cNvPr id="275" name="Google Shape;275;p20"/>
            <p:cNvCxnSpPr>
              <a:stCxn id="264" idx="0"/>
              <a:endCxn id="251" idx="4"/>
            </p:cNvCxnSpPr>
            <p:nvPr/>
          </p:nvCxnSpPr>
          <p:spPr>
            <a:xfrm flipH="1" rot="10800000">
              <a:off x="709875" y="2523138"/>
              <a:ext cx="648000" cy="171900"/>
            </a:xfrm>
            <a:prstGeom prst="straightConnector1">
              <a:avLst/>
            </a:prstGeom>
            <a:noFill/>
            <a:ln cap="flat" cmpd="sng" w="9525">
              <a:solidFill>
                <a:schemeClr val="dk2"/>
              </a:solidFill>
              <a:prstDash val="solid"/>
              <a:round/>
              <a:headEnd len="med" w="med" type="stealth"/>
              <a:tailEnd len="med" w="med" type="none"/>
            </a:ln>
          </p:spPr>
        </p:cxnSp>
        <p:cxnSp>
          <p:nvCxnSpPr>
            <p:cNvPr id="276" name="Google Shape;276;p20"/>
            <p:cNvCxnSpPr>
              <a:stCxn id="272" idx="0"/>
              <a:endCxn id="251" idx="4"/>
            </p:cNvCxnSpPr>
            <p:nvPr/>
          </p:nvCxnSpPr>
          <p:spPr>
            <a:xfrm rot="10800000">
              <a:off x="1357775" y="2523138"/>
              <a:ext cx="776100" cy="171900"/>
            </a:xfrm>
            <a:prstGeom prst="straightConnector1">
              <a:avLst/>
            </a:prstGeom>
            <a:noFill/>
            <a:ln cap="flat" cmpd="sng" w="9525">
              <a:solidFill>
                <a:schemeClr val="dk2"/>
              </a:solidFill>
              <a:prstDash val="solid"/>
              <a:round/>
              <a:headEnd len="med" w="med" type="stealth"/>
              <a:tailEnd len="med" w="med" type="none"/>
            </a:ln>
          </p:spPr>
        </p:cxnSp>
        <p:cxnSp>
          <p:nvCxnSpPr>
            <p:cNvPr id="277" name="Google Shape;277;p20"/>
            <p:cNvCxnSpPr>
              <a:stCxn id="266" idx="0"/>
              <a:endCxn id="264" idx="2"/>
            </p:cNvCxnSpPr>
            <p:nvPr/>
          </p:nvCxnSpPr>
          <p:spPr>
            <a:xfrm flipH="1" rot="10800000">
              <a:off x="374075" y="2987425"/>
              <a:ext cx="335700" cy="116100"/>
            </a:xfrm>
            <a:prstGeom prst="straightConnector1">
              <a:avLst/>
            </a:prstGeom>
            <a:noFill/>
            <a:ln cap="flat" cmpd="sng" w="9525">
              <a:solidFill>
                <a:schemeClr val="dk2"/>
              </a:solidFill>
              <a:prstDash val="solid"/>
              <a:round/>
              <a:headEnd len="med" w="med" type="stealth"/>
              <a:tailEnd len="med" w="med" type="none"/>
            </a:ln>
          </p:spPr>
        </p:cxnSp>
        <p:cxnSp>
          <p:nvCxnSpPr>
            <p:cNvPr id="278" name="Google Shape;278;p20"/>
            <p:cNvCxnSpPr>
              <a:stCxn id="251" idx="0"/>
              <a:endCxn id="256" idx="2"/>
            </p:cNvCxnSpPr>
            <p:nvPr/>
          </p:nvCxnSpPr>
          <p:spPr>
            <a:xfrm rot="10800000">
              <a:off x="709825" y="2058775"/>
              <a:ext cx="648000" cy="171900"/>
            </a:xfrm>
            <a:prstGeom prst="straightConnector1">
              <a:avLst/>
            </a:prstGeom>
            <a:noFill/>
            <a:ln cap="flat" cmpd="sng" w="9525">
              <a:solidFill>
                <a:schemeClr val="dk2"/>
              </a:solidFill>
              <a:prstDash val="solid"/>
              <a:round/>
              <a:headEnd len="med" w="med" type="stealth"/>
              <a:tailEnd len="med" w="med" type="none"/>
            </a:ln>
          </p:spPr>
        </p:cxnSp>
        <p:cxnSp>
          <p:nvCxnSpPr>
            <p:cNvPr id="279" name="Google Shape;279;p20"/>
            <p:cNvCxnSpPr>
              <a:stCxn id="260" idx="0"/>
              <a:endCxn id="258" idx="2"/>
            </p:cNvCxnSpPr>
            <p:nvPr/>
          </p:nvCxnSpPr>
          <p:spPr>
            <a:xfrm rot="10800000">
              <a:off x="1421875" y="2987600"/>
              <a:ext cx="0" cy="240300"/>
            </a:xfrm>
            <a:prstGeom prst="straightConnector1">
              <a:avLst/>
            </a:prstGeom>
            <a:noFill/>
            <a:ln cap="flat" cmpd="sng" w="19050">
              <a:solidFill>
                <a:schemeClr val="dk2"/>
              </a:solidFill>
              <a:prstDash val="solid"/>
              <a:round/>
              <a:headEnd len="med" w="med" type="stealth"/>
              <a:tailEnd len="med" w="med" type="none"/>
            </a:ln>
          </p:spPr>
        </p:cxnSp>
        <p:cxnSp>
          <p:nvCxnSpPr>
            <p:cNvPr id="280" name="Google Shape;280;p20"/>
            <p:cNvCxnSpPr>
              <a:stCxn id="249" idx="0"/>
              <a:endCxn id="260" idx="2"/>
            </p:cNvCxnSpPr>
            <p:nvPr/>
          </p:nvCxnSpPr>
          <p:spPr>
            <a:xfrm flipH="1" rot="10800000">
              <a:off x="963150" y="3520475"/>
              <a:ext cx="458700" cy="165900"/>
            </a:xfrm>
            <a:prstGeom prst="straightConnector1">
              <a:avLst/>
            </a:prstGeom>
            <a:noFill/>
            <a:ln cap="flat" cmpd="sng" w="19050">
              <a:solidFill>
                <a:schemeClr val="dk2"/>
              </a:solidFill>
              <a:prstDash val="solid"/>
              <a:round/>
              <a:headEnd len="med" w="med" type="stealth"/>
              <a:tailEnd len="med" w="med" type="none"/>
            </a:ln>
          </p:spPr>
        </p:cxnSp>
        <p:cxnSp>
          <p:nvCxnSpPr>
            <p:cNvPr id="281" name="Google Shape;281;p20"/>
            <p:cNvCxnSpPr>
              <a:stCxn id="267" idx="0"/>
              <a:endCxn id="249" idx="4"/>
            </p:cNvCxnSpPr>
            <p:nvPr/>
          </p:nvCxnSpPr>
          <p:spPr>
            <a:xfrm flipH="1" rot="10800000">
              <a:off x="644025" y="3978875"/>
              <a:ext cx="319200" cy="157500"/>
            </a:xfrm>
            <a:prstGeom prst="straightConnector1">
              <a:avLst/>
            </a:prstGeom>
            <a:noFill/>
            <a:ln cap="flat" cmpd="sng" w="19050">
              <a:solidFill>
                <a:schemeClr val="dk2"/>
              </a:solidFill>
              <a:prstDash val="solid"/>
              <a:round/>
              <a:headEnd len="med" w="med" type="stealth"/>
              <a:tailEnd len="med" w="med" type="none"/>
            </a:ln>
          </p:spPr>
        </p:cxnSp>
        <p:cxnSp>
          <p:nvCxnSpPr>
            <p:cNvPr id="282" name="Google Shape;282;p20"/>
            <p:cNvCxnSpPr>
              <a:stCxn id="269" idx="0"/>
              <a:endCxn id="267" idx="4"/>
            </p:cNvCxnSpPr>
            <p:nvPr/>
          </p:nvCxnSpPr>
          <p:spPr>
            <a:xfrm flipH="1" rot="10800000">
              <a:off x="374075" y="4428925"/>
              <a:ext cx="270000" cy="166200"/>
            </a:xfrm>
            <a:prstGeom prst="straightConnector1">
              <a:avLst/>
            </a:prstGeom>
            <a:noFill/>
            <a:ln cap="flat" cmpd="sng" w="19050">
              <a:solidFill>
                <a:schemeClr val="dk2"/>
              </a:solidFill>
              <a:prstDash val="solid"/>
              <a:round/>
              <a:headEnd len="med" w="med" type="stealth"/>
              <a:tailEnd len="med" w="med" type="none"/>
            </a:ln>
          </p:spPr>
        </p:cxnSp>
        <p:cxnSp>
          <p:nvCxnSpPr>
            <p:cNvPr id="283" name="Google Shape;283;p20"/>
            <p:cNvCxnSpPr>
              <a:stCxn id="262" idx="0"/>
              <a:endCxn id="260" idx="2"/>
            </p:cNvCxnSpPr>
            <p:nvPr/>
          </p:nvCxnSpPr>
          <p:spPr>
            <a:xfrm rot="10800000">
              <a:off x="1421975" y="3520550"/>
              <a:ext cx="441600" cy="180300"/>
            </a:xfrm>
            <a:prstGeom prst="straightConnector1">
              <a:avLst/>
            </a:prstGeom>
            <a:noFill/>
            <a:ln cap="flat" cmpd="sng" w="9525">
              <a:solidFill>
                <a:schemeClr val="dk2"/>
              </a:solidFill>
              <a:prstDash val="solid"/>
              <a:round/>
              <a:headEnd len="med" w="med" type="stealth"/>
              <a:tailEnd len="med" w="med" type="none"/>
            </a:ln>
          </p:spPr>
        </p:cxnSp>
        <p:sp>
          <p:nvSpPr>
            <p:cNvPr id="284" name="Google Shape;284;p20"/>
            <p:cNvSpPr/>
            <p:nvPr/>
          </p:nvSpPr>
          <p:spPr>
            <a:xfrm>
              <a:off x="1863575" y="3107788"/>
              <a:ext cx="663600" cy="2925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0"/>
            <p:cNvSpPr txBox="1"/>
            <p:nvPr/>
          </p:nvSpPr>
          <p:spPr>
            <a:xfrm>
              <a:off x="1863575" y="310778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a:t>
              </a:r>
              <a:endParaRPr b="1" sz="700">
                <a:latin typeface="Lato"/>
                <a:ea typeface="Lato"/>
                <a:cs typeface="Lato"/>
                <a:sym typeface="Lato"/>
              </a:endParaRPr>
            </a:p>
          </p:txBody>
        </p:sp>
        <p:cxnSp>
          <p:nvCxnSpPr>
            <p:cNvPr id="286" name="Google Shape;286;p20"/>
            <p:cNvCxnSpPr>
              <a:stCxn id="285" idx="0"/>
              <a:endCxn id="272" idx="2"/>
            </p:cNvCxnSpPr>
            <p:nvPr/>
          </p:nvCxnSpPr>
          <p:spPr>
            <a:xfrm rot="10800000">
              <a:off x="2133875" y="2987488"/>
              <a:ext cx="61500" cy="120300"/>
            </a:xfrm>
            <a:prstGeom prst="straightConnector1">
              <a:avLst/>
            </a:prstGeom>
            <a:noFill/>
            <a:ln cap="flat" cmpd="sng" w="9525">
              <a:solidFill>
                <a:schemeClr val="dk2"/>
              </a:solidFill>
              <a:prstDash val="solid"/>
              <a:round/>
              <a:headEnd len="med" w="med" type="stealth"/>
              <a:tailEnd len="med" w="med" type="none"/>
            </a:ln>
          </p:spPr>
        </p:cxnSp>
      </p:grpSp>
      <p:sp>
        <p:nvSpPr>
          <p:cNvPr id="287" name="Google Shape;287;p20"/>
          <p:cNvSpPr/>
          <p:nvPr/>
        </p:nvSpPr>
        <p:spPr>
          <a:xfrm>
            <a:off x="36575" y="1543775"/>
            <a:ext cx="2560775" cy="3438750"/>
          </a:xfrm>
          <a:custGeom>
            <a:rect b="b" l="l" r="r" t="t"/>
            <a:pathLst>
              <a:path extrusionOk="0" h="137550" w="102431">
                <a:moveTo>
                  <a:pt x="878" y="18731"/>
                </a:moveTo>
                <a:lnTo>
                  <a:pt x="19901" y="0"/>
                </a:lnTo>
                <a:lnTo>
                  <a:pt x="69361" y="4390"/>
                </a:lnTo>
                <a:lnTo>
                  <a:pt x="100090" y="49460"/>
                </a:lnTo>
                <a:lnTo>
                  <a:pt x="102431" y="83116"/>
                </a:lnTo>
                <a:lnTo>
                  <a:pt x="36290" y="131990"/>
                </a:lnTo>
                <a:lnTo>
                  <a:pt x="11707" y="137550"/>
                </a:lnTo>
                <a:lnTo>
                  <a:pt x="0" y="133746"/>
                </a:lnTo>
                <a:lnTo>
                  <a:pt x="0" y="29266"/>
                </a:lnTo>
                <a:close/>
              </a:path>
            </a:pathLst>
          </a:custGeom>
          <a:solidFill>
            <a:srgbClr val="FFFFFF">
              <a:alpha val="74860"/>
            </a:srgbClr>
          </a:solidFill>
          <a:ln>
            <a:noFill/>
          </a:ln>
        </p:spPr>
      </p:sp>
      <p:sp>
        <p:nvSpPr>
          <p:cNvPr id="288" name="Google Shape;288;p20"/>
          <p:cNvSpPr txBox="1"/>
          <p:nvPr>
            <p:ph idx="1" type="body"/>
          </p:nvPr>
        </p:nvSpPr>
        <p:spPr>
          <a:xfrm>
            <a:off x="2473425" y="1211350"/>
            <a:ext cx="6248400" cy="36102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200"/>
              </a:spcAft>
              <a:buNone/>
            </a:pPr>
            <a:r>
              <a:rPr b="1" lang="en" sz="1100">
                <a:solidFill>
                  <a:srgbClr val="00FF00"/>
                </a:solidFill>
                <a:latin typeface="Consolas"/>
                <a:ea typeface="Consolas"/>
                <a:cs typeface="Consolas"/>
                <a:sym typeface="Consolas"/>
              </a:rPr>
              <a:t>pim@hippo</a:t>
            </a:r>
            <a:r>
              <a:rPr b="1" lang="en" sz="1100">
                <a:solidFill>
                  <a:schemeClr val="lt1"/>
                </a:solidFill>
                <a:latin typeface="Consolas"/>
                <a:ea typeface="Consolas"/>
                <a:cs typeface="Consolas"/>
                <a:sym typeface="Consolas"/>
              </a:rPr>
              <a:t>:~$ vppctl lcp create TenGigabitEthernet3/0/0 host-if xe0</a:t>
            </a:r>
            <a:endParaRPr b="1" sz="1100">
              <a:solidFill>
                <a:schemeClr val="lt1"/>
              </a:solidFill>
              <a:latin typeface="Consolas"/>
              <a:ea typeface="Consolas"/>
              <a:cs typeface="Consolas"/>
              <a:sym typeface="Consolas"/>
            </a:endParaRPr>
          </a:p>
        </p:txBody>
      </p:sp>
      <p:sp>
        <p:nvSpPr>
          <p:cNvPr id="289" name="Google Shape;289;p20"/>
          <p:cNvSpPr txBox="1"/>
          <p:nvPr>
            <p:ph idx="1" type="body"/>
          </p:nvPr>
        </p:nvSpPr>
        <p:spPr>
          <a:xfrm>
            <a:off x="2473425" y="1543775"/>
            <a:ext cx="6248400" cy="8079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FF00"/>
                </a:solidFill>
                <a:latin typeface="Consolas"/>
                <a:ea typeface="Consolas"/>
                <a:cs typeface="Consolas"/>
                <a:sym typeface="Consolas"/>
              </a:rPr>
              <a:t>pim@hippo</a:t>
            </a:r>
            <a:r>
              <a:rPr b="1" lang="en" sz="1100">
                <a:solidFill>
                  <a:schemeClr val="lt1"/>
                </a:solidFill>
                <a:latin typeface="Consolas"/>
                <a:ea typeface="Consolas"/>
                <a:cs typeface="Consolas"/>
                <a:sym typeface="Consolas"/>
              </a:rPr>
              <a:t>:~$ sudo ip link set xe0 up mtu 9000</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rgbClr val="00FF00"/>
                </a:solidFill>
                <a:latin typeface="Consolas"/>
                <a:ea typeface="Consolas"/>
                <a:cs typeface="Consolas"/>
                <a:sym typeface="Consolas"/>
              </a:rPr>
              <a:t>pim@hippo</a:t>
            </a:r>
            <a:r>
              <a:rPr b="1" lang="en" sz="1100">
                <a:solidFill>
                  <a:schemeClr val="lt1"/>
                </a:solidFill>
                <a:latin typeface="Consolas"/>
                <a:ea typeface="Consolas"/>
                <a:cs typeface="Consolas"/>
                <a:sym typeface="Consolas"/>
              </a:rPr>
              <a:t>:~$ sudo ip address add 2001:db8:0:1::2/64 dev xe0</a:t>
            </a:r>
            <a:endParaRPr b="1" sz="1100">
              <a:solidFill>
                <a:schemeClr val="lt1"/>
              </a:solidFill>
              <a:latin typeface="Consolas"/>
              <a:ea typeface="Consolas"/>
              <a:cs typeface="Consolas"/>
              <a:sym typeface="Consolas"/>
            </a:endParaRPr>
          </a:p>
          <a:p>
            <a:pPr indent="0" lvl="0" marL="0" rtl="0" algn="l">
              <a:spcBef>
                <a:spcPts val="200"/>
              </a:spcBef>
              <a:spcAft>
                <a:spcPts val="200"/>
              </a:spcAft>
              <a:buNone/>
            </a:pPr>
            <a:r>
              <a:rPr b="1" lang="en" sz="1100">
                <a:solidFill>
                  <a:srgbClr val="00FF00"/>
                </a:solidFill>
                <a:latin typeface="Consolas"/>
                <a:ea typeface="Consolas"/>
                <a:cs typeface="Consolas"/>
                <a:sym typeface="Consolas"/>
              </a:rPr>
              <a:t>pim@hippo</a:t>
            </a:r>
            <a:r>
              <a:rPr b="1" lang="en" sz="1100">
                <a:solidFill>
                  <a:schemeClr val="lt1"/>
                </a:solidFill>
                <a:latin typeface="Consolas"/>
                <a:ea typeface="Consolas"/>
                <a:cs typeface="Consolas"/>
                <a:sym typeface="Consolas"/>
              </a:rPr>
              <a:t>:~$ sudo ip address add 192.0.2.2/24 dev xe0</a:t>
            </a:r>
            <a:endParaRPr b="1" sz="1100">
              <a:solidFill>
                <a:schemeClr val="lt1"/>
              </a:solidFill>
              <a:latin typeface="Consolas"/>
              <a:ea typeface="Consolas"/>
              <a:cs typeface="Consolas"/>
              <a:sym typeface="Consolas"/>
            </a:endParaRPr>
          </a:p>
        </p:txBody>
      </p:sp>
      <p:sp>
        <p:nvSpPr>
          <p:cNvPr id="290" name="Google Shape;290;p20"/>
          <p:cNvSpPr txBox="1"/>
          <p:nvPr>
            <p:ph idx="1" type="body"/>
          </p:nvPr>
        </p:nvSpPr>
        <p:spPr>
          <a:xfrm>
            <a:off x="2473425" y="2351675"/>
            <a:ext cx="6248400" cy="1455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FF00"/>
                </a:solidFill>
                <a:latin typeface="Consolas"/>
                <a:ea typeface="Consolas"/>
                <a:cs typeface="Consolas"/>
                <a:sym typeface="Consolas"/>
              </a:rPr>
              <a:t>pim@hippo</a:t>
            </a:r>
            <a:r>
              <a:rPr b="1" lang="en" sz="1100">
                <a:solidFill>
                  <a:schemeClr val="lt1"/>
                </a:solidFill>
                <a:latin typeface="Consolas"/>
                <a:ea typeface="Consolas"/>
                <a:cs typeface="Consolas"/>
                <a:sym typeface="Consolas"/>
              </a:rPr>
              <a:t>:~$ sudo ip link add link xe0 name servers type vlan id 101</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rgbClr val="00FF00"/>
                </a:solidFill>
                <a:latin typeface="Consolas"/>
                <a:ea typeface="Consolas"/>
                <a:cs typeface="Consolas"/>
                <a:sym typeface="Consolas"/>
              </a:rPr>
              <a:t>pim@hippo</a:t>
            </a:r>
            <a:r>
              <a:rPr b="1" lang="en" sz="1100">
                <a:solidFill>
                  <a:schemeClr val="lt1"/>
                </a:solidFill>
                <a:latin typeface="Consolas"/>
                <a:ea typeface="Consolas"/>
                <a:cs typeface="Consolas"/>
                <a:sym typeface="Consolas"/>
              </a:rPr>
              <a:t>:~$ sudo ip link set servers mtu 1500 up</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rgbClr val="00FF00"/>
                </a:solidFill>
                <a:latin typeface="Consolas"/>
                <a:ea typeface="Consolas"/>
                <a:cs typeface="Consolas"/>
                <a:sym typeface="Consolas"/>
              </a:rPr>
              <a:t>pim@hippo</a:t>
            </a:r>
            <a:r>
              <a:rPr b="1" lang="en" sz="1100">
                <a:solidFill>
                  <a:schemeClr val="lt1"/>
                </a:solidFill>
                <a:latin typeface="Consolas"/>
                <a:ea typeface="Consolas"/>
                <a:cs typeface="Consolas"/>
                <a:sym typeface="Consolas"/>
              </a:rPr>
              <a:t>:~$ sudo ip addr add 2001:678:d78:3::86/64 dev servers</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rgbClr val="00FF00"/>
                </a:solidFill>
                <a:latin typeface="Consolas"/>
                <a:ea typeface="Consolas"/>
                <a:cs typeface="Consolas"/>
                <a:sym typeface="Consolas"/>
              </a:rPr>
              <a:t>pim@hippo</a:t>
            </a:r>
            <a:r>
              <a:rPr b="1" lang="en" sz="1100">
                <a:solidFill>
                  <a:schemeClr val="lt1"/>
                </a:solidFill>
                <a:latin typeface="Consolas"/>
                <a:ea typeface="Consolas"/>
                <a:cs typeface="Consolas"/>
                <a:sym typeface="Consolas"/>
              </a:rPr>
              <a:t>:~$ sudo ip addr add 194.1.163.86/27 dev servers</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rgbClr val="00FF00"/>
                </a:solidFill>
                <a:latin typeface="Consolas"/>
                <a:ea typeface="Consolas"/>
                <a:cs typeface="Consolas"/>
                <a:sym typeface="Consolas"/>
              </a:rPr>
              <a:t>pim@hippo</a:t>
            </a:r>
            <a:r>
              <a:rPr b="1" lang="en" sz="1100">
                <a:solidFill>
                  <a:schemeClr val="lt1"/>
                </a:solidFill>
                <a:latin typeface="Consolas"/>
                <a:ea typeface="Consolas"/>
                <a:cs typeface="Consolas"/>
                <a:sym typeface="Consolas"/>
              </a:rPr>
              <a:t>:~$ sudo ip route add default via 2001:678:d78:3::1</a:t>
            </a:r>
            <a:endParaRPr b="1" sz="1100">
              <a:solidFill>
                <a:schemeClr val="lt1"/>
              </a:solidFill>
              <a:latin typeface="Consolas"/>
              <a:ea typeface="Consolas"/>
              <a:cs typeface="Consolas"/>
              <a:sym typeface="Consolas"/>
            </a:endParaRPr>
          </a:p>
          <a:p>
            <a:pPr indent="0" lvl="0" marL="0" rtl="0" algn="l">
              <a:spcBef>
                <a:spcPts val="200"/>
              </a:spcBef>
              <a:spcAft>
                <a:spcPts val="200"/>
              </a:spcAft>
              <a:buNone/>
            </a:pPr>
            <a:r>
              <a:rPr b="1" lang="en" sz="1100">
                <a:solidFill>
                  <a:srgbClr val="00FF00"/>
                </a:solidFill>
                <a:latin typeface="Consolas"/>
                <a:ea typeface="Consolas"/>
                <a:cs typeface="Consolas"/>
                <a:sym typeface="Consolas"/>
              </a:rPr>
              <a:t>pim@hippo</a:t>
            </a:r>
            <a:r>
              <a:rPr b="1" lang="en" sz="1100">
                <a:solidFill>
                  <a:schemeClr val="lt1"/>
                </a:solidFill>
                <a:latin typeface="Consolas"/>
                <a:ea typeface="Consolas"/>
                <a:cs typeface="Consolas"/>
                <a:sym typeface="Consolas"/>
              </a:rPr>
              <a:t>:~$ sudo ip route add default via 194.1.163.65</a:t>
            </a:r>
            <a:endParaRPr b="1" sz="1100">
              <a:solidFill>
                <a:schemeClr val="lt1"/>
              </a:solidFill>
              <a:latin typeface="Consolas"/>
              <a:ea typeface="Consolas"/>
              <a:cs typeface="Consolas"/>
              <a:sym typeface="Consolas"/>
            </a:endParaRPr>
          </a:p>
        </p:txBody>
      </p:sp>
      <p:sp>
        <p:nvSpPr>
          <p:cNvPr id="291" name="Google Shape;291;p20"/>
          <p:cNvSpPr txBox="1"/>
          <p:nvPr>
            <p:ph idx="1" type="body"/>
          </p:nvPr>
        </p:nvSpPr>
        <p:spPr>
          <a:xfrm>
            <a:off x="2473425" y="3770650"/>
            <a:ext cx="6248400" cy="10509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FF00"/>
                </a:solidFill>
                <a:latin typeface="Consolas"/>
                <a:ea typeface="Consolas"/>
                <a:cs typeface="Consolas"/>
                <a:sym typeface="Consolas"/>
              </a:rPr>
              <a:t>pim@hippo</a:t>
            </a:r>
            <a:r>
              <a:rPr b="1" lang="en" sz="1100">
                <a:solidFill>
                  <a:schemeClr val="lt1"/>
                </a:solidFill>
                <a:latin typeface="Consolas"/>
                <a:ea typeface="Consolas"/>
                <a:cs typeface="Consolas"/>
                <a:sym typeface="Consolas"/>
              </a:rPr>
              <a:t>:~$ ping 8.8.8.8</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chemeClr val="lt1"/>
                </a:solidFill>
                <a:latin typeface="Consolas"/>
                <a:ea typeface="Consolas"/>
                <a:cs typeface="Consolas"/>
                <a:sym typeface="Consolas"/>
              </a:rPr>
              <a:t>PING 8.8.8.8 (8.8.8.8): 56 data bytes</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chemeClr val="lt1"/>
                </a:solidFill>
                <a:latin typeface="Consolas"/>
                <a:ea typeface="Consolas"/>
                <a:cs typeface="Consolas"/>
                <a:sym typeface="Consolas"/>
              </a:rPr>
              <a:t>64 bytes from 8.8.8.8: icmp_seq=0 ttl=121 time=1.348 ms</a:t>
            </a:r>
            <a:endParaRPr b="1" sz="1100">
              <a:solidFill>
                <a:schemeClr val="lt1"/>
              </a:solidFill>
              <a:latin typeface="Consolas"/>
              <a:ea typeface="Consolas"/>
              <a:cs typeface="Consolas"/>
              <a:sym typeface="Consolas"/>
            </a:endParaRPr>
          </a:p>
          <a:p>
            <a:pPr indent="0" lvl="0" marL="0" rtl="0" algn="l">
              <a:spcBef>
                <a:spcPts val="200"/>
              </a:spcBef>
              <a:spcAft>
                <a:spcPts val="200"/>
              </a:spcAft>
              <a:buNone/>
            </a:pPr>
            <a:r>
              <a:rPr b="1" lang="en" sz="1100">
                <a:solidFill>
                  <a:schemeClr val="lt1"/>
                </a:solidFill>
                <a:latin typeface="Consolas"/>
                <a:ea typeface="Consolas"/>
                <a:cs typeface="Consolas"/>
                <a:sym typeface="Consolas"/>
              </a:rPr>
              <a:t>...</a:t>
            </a:r>
            <a:endParaRPr b="1" sz="1100">
              <a:solidFill>
                <a:schemeClr val="lt1"/>
              </a:solidFill>
              <a:latin typeface="Consolas"/>
              <a:ea typeface="Consolas"/>
              <a:cs typeface="Consolas"/>
              <a:sym typeface="Consolas"/>
            </a:endParaRPr>
          </a:p>
        </p:txBody>
      </p:sp>
      <p:sp>
        <p:nvSpPr>
          <p:cNvPr id="292" name="Google Shape;292;p20"/>
          <p:cNvSpPr txBox="1"/>
          <p:nvPr/>
        </p:nvSpPr>
        <p:spPr>
          <a:xfrm>
            <a:off x="8795025" y="4710700"/>
            <a:ext cx="32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a:t>
            </a:r>
            <a:endParaRPr>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2500">
                <a:solidFill>
                  <a:schemeClr val="dk1"/>
                </a:solidFill>
                <a:latin typeface="Lato"/>
                <a:ea typeface="Lato"/>
                <a:cs typeface="Lato"/>
                <a:sym typeface="Lato"/>
              </a:rPr>
              <a:t>VPP: Linux Controlplane - Bird2</a:t>
            </a:r>
            <a:endParaRPr sz="2500">
              <a:solidFill>
                <a:schemeClr val="dk1"/>
              </a:solidFill>
              <a:latin typeface="Lato"/>
              <a:ea typeface="Lato"/>
              <a:cs typeface="Lato"/>
              <a:sym typeface="Lato"/>
            </a:endParaRPr>
          </a:p>
        </p:txBody>
      </p:sp>
      <p:pic>
        <p:nvPicPr>
          <p:cNvPr id="298" name="Google Shape;298;p21"/>
          <p:cNvPicPr preferRelativeResize="0"/>
          <p:nvPr/>
        </p:nvPicPr>
        <p:blipFill>
          <a:blip r:embed="rId3">
            <a:alphaModFix/>
          </a:blip>
          <a:stretch>
            <a:fillRect/>
          </a:stretch>
        </p:blipFill>
        <p:spPr>
          <a:xfrm>
            <a:off x="304925" y="358083"/>
            <a:ext cx="1785224" cy="1071141"/>
          </a:xfrm>
          <a:prstGeom prst="rect">
            <a:avLst/>
          </a:prstGeom>
          <a:noFill/>
          <a:ln>
            <a:noFill/>
          </a:ln>
        </p:spPr>
      </p:pic>
      <p:grpSp>
        <p:nvGrpSpPr>
          <p:cNvPr id="299" name="Google Shape;299;p21"/>
          <p:cNvGrpSpPr/>
          <p:nvPr/>
        </p:nvGrpSpPr>
        <p:grpSpPr>
          <a:xfrm>
            <a:off x="42275" y="1766300"/>
            <a:ext cx="2484900" cy="3175150"/>
            <a:chOff x="42275" y="1766300"/>
            <a:chExt cx="2484900" cy="3175150"/>
          </a:xfrm>
        </p:grpSpPr>
        <p:sp>
          <p:nvSpPr>
            <p:cNvPr id="300" name="Google Shape;300;p21"/>
            <p:cNvSpPr/>
            <p:nvPr/>
          </p:nvSpPr>
          <p:spPr>
            <a:xfrm>
              <a:off x="631350" y="3686375"/>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1"/>
            <p:cNvSpPr txBox="1"/>
            <p:nvPr/>
          </p:nvSpPr>
          <p:spPr>
            <a:xfrm>
              <a:off x="631350" y="3623800"/>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ip4-rewrite-transit</a:t>
              </a:r>
              <a:endParaRPr b="1" sz="700">
                <a:latin typeface="Lato"/>
                <a:ea typeface="Lato"/>
                <a:cs typeface="Lato"/>
                <a:sym typeface="Lato"/>
              </a:endParaRPr>
            </a:p>
          </p:txBody>
        </p:sp>
        <p:sp>
          <p:nvSpPr>
            <p:cNvPr id="302" name="Google Shape;302;p21"/>
            <p:cNvSpPr/>
            <p:nvPr/>
          </p:nvSpPr>
          <p:spPr>
            <a:xfrm>
              <a:off x="1026025" y="223067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1"/>
            <p:cNvSpPr txBox="1"/>
            <p:nvPr/>
          </p:nvSpPr>
          <p:spPr>
            <a:xfrm>
              <a:off x="1026025" y="2176825"/>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ethernet-</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input</a:t>
              </a:r>
              <a:endParaRPr b="1" sz="700">
                <a:latin typeface="Lato"/>
                <a:ea typeface="Lato"/>
                <a:cs typeface="Lato"/>
                <a:sym typeface="Lato"/>
              </a:endParaRPr>
            </a:p>
          </p:txBody>
        </p:sp>
        <p:sp>
          <p:nvSpPr>
            <p:cNvPr id="304" name="Google Shape;304;p21"/>
            <p:cNvSpPr/>
            <p:nvPr/>
          </p:nvSpPr>
          <p:spPr>
            <a:xfrm>
              <a:off x="1090075" y="1766300"/>
              <a:ext cx="663600" cy="292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1"/>
            <p:cNvSpPr txBox="1"/>
            <p:nvPr/>
          </p:nvSpPr>
          <p:spPr>
            <a:xfrm>
              <a:off x="1090075" y="17663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dpdk-input</a:t>
              </a:r>
              <a:endParaRPr b="1" sz="700">
                <a:latin typeface="Lato"/>
                <a:ea typeface="Lato"/>
                <a:cs typeface="Lato"/>
                <a:sym typeface="Lato"/>
              </a:endParaRPr>
            </a:p>
          </p:txBody>
        </p:sp>
        <p:sp>
          <p:nvSpPr>
            <p:cNvPr id="306" name="Google Shape;306;p21"/>
            <p:cNvSpPr/>
            <p:nvPr/>
          </p:nvSpPr>
          <p:spPr>
            <a:xfrm>
              <a:off x="378075" y="1766300"/>
              <a:ext cx="663600" cy="2925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1"/>
            <p:cNvSpPr txBox="1"/>
            <p:nvPr/>
          </p:nvSpPr>
          <p:spPr>
            <a:xfrm>
              <a:off x="378075" y="17663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virtio-input</a:t>
              </a:r>
              <a:endParaRPr b="1" sz="700">
                <a:latin typeface="Lato"/>
                <a:ea typeface="Lato"/>
                <a:cs typeface="Lato"/>
                <a:sym typeface="Lato"/>
              </a:endParaRPr>
            </a:p>
          </p:txBody>
        </p:sp>
        <p:sp>
          <p:nvSpPr>
            <p:cNvPr id="308" name="Google Shape;308;p21"/>
            <p:cNvSpPr/>
            <p:nvPr/>
          </p:nvSpPr>
          <p:spPr>
            <a:xfrm>
              <a:off x="1090075" y="269505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1"/>
            <p:cNvSpPr txBox="1"/>
            <p:nvPr/>
          </p:nvSpPr>
          <p:spPr>
            <a:xfrm>
              <a:off x="1090075" y="269505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ip4-input</a:t>
              </a:r>
              <a:endParaRPr b="1" sz="700">
                <a:latin typeface="Lato"/>
                <a:ea typeface="Lato"/>
                <a:cs typeface="Lato"/>
                <a:sym typeface="Lato"/>
              </a:endParaRPr>
            </a:p>
          </p:txBody>
        </p:sp>
        <p:sp>
          <p:nvSpPr>
            <p:cNvPr id="310" name="Google Shape;310;p21"/>
            <p:cNvSpPr/>
            <p:nvPr/>
          </p:nvSpPr>
          <p:spPr>
            <a:xfrm>
              <a:off x="1090075" y="322790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1"/>
            <p:cNvSpPr txBox="1"/>
            <p:nvPr/>
          </p:nvSpPr>
          <p:spPr>
            <a:xfrm>
              <a:off x="1090075" y="322790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ip4-lookup</a:t>
              </a:r>
              <a:endParaRPr b="1" sz="700">
                <a:latin typeface="Lato"/>
                <a:ea typeface="Lato"/>
                <a:cs typeface="Lato"/>
                <a:sym typeface="Lato"/>
              </a:endParaRPr>
            </a:p>
          </p:txBody>
        </p:sp>
        <p:sp>
          <p:nvSpPr>
            <p:cNvPr id="312" name="Google Shape;312;p21"/>
            <p:cNvSpPr/>
            <p:nvPr/>
          </p:nvSpPr>
          <p:spPr>
            <a:xfrm>
              <a:off x="1531775" y="3700850"/>
              <a:ext cx="663600" cy="292500"/>
            </a:xfrm>
            <a:prstGeom prst="ellipse">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1"/>
            <p:cNvSpPr txBox="1"/>
            <p:nvPr/>
          </p:nvSpPr>
          <p:spPr>
            <a:xfrm>
              <a:off x="1531775" y="3700850"/>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ip4-local</a:t>
              </a:r>
              <a:endParaRPr b="1" sz="700">
                <a:latin typeface="Lato"/>
                <a:ea typeface="Lato"/>
                <a:cs typeface="Lato"/>
                <a:sym typeface="Lato"/>
              </a:endParaRPr>
            </a:p>
          </p:txBody>
        </p:sp>
        <p:sp>
          <p:nvSpPr>
            <p:cNvPr id="314" name="Google Shape;314;p21"/>
            <p:cNvSpPr/>
            <p:nvPr/>
          </p:nvSpPr>
          <p:spPr>
            <a:xfrm>
              <a:off x="378075" y="2695038"/>
              <a:ext cx="663600" cy="2925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1"/>
            <p:cNvSpPr txBox="1"/>
            <p:nvPr/>
          </p:nvSpPr>
          <p:spPr>
            <a:xfrm>
              <a:off x="378075" y="269503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ip6-input</a:t>
              </a:r>
              <a:endParaRPr b="1" sz="700">
                <a:latin typeface="Lato"/>
                <a:ea typeface="Lato"/>
                <a:cs typeface="Lato"/>
                <a:sym typeface="Lato"/>
              </a:endParaRPr>
            </a:p>
          </p:txBody>
        </p:sp>
        <p:sp>
          <p:nvSpPr>
            <p:cNvPr id="316" name="Google Shape;316;p21"/>
            <p:cNvSpPr/>
            <p:nvPr/>
          </p:nvSpPr>
          <p:spPr>
            <a:xfrm>
              <a:off x="42275" y="3103525"/>
              <a:ext cx="663600" cy="2925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1"/>
            <p:cNvSpPr txBox="1"/>
            <p:nvPr/>
          </p:nvSpPr>
          <p:spPr>
            <a:xfrm>
              <a:off x="42275" y="3103525"/>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a:t>
              </a:r>
              <a:endParaRPr b="1" sz="700">
                <a:latin typeface="Lato"/>
                <a:ea typeface="Lato"/>
                <a:cs typeface="Lato"/>
                <a:sym typeface="Lato"/>
              </a:endParaRPr>
            </a:p>
          </p:txBody>
        </p:sp>
        <p:sp>
          <p:nvSpPr>
            <p:cNvPr id="318" name="Google Shape;318;p21"/>
            <p:cNvSpPr/>
            <p:nvPr/>
          </p:nvSpPr>
          <p:spPr>
            <a:xfrm>
              <a:off x="312225" y="413637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1"/>
            <p:cNvSpPr txBox="1"/>
            <p:nvPr/>
          </p:nvSpPr>
          <p:spPr>
            <a:xfrm>
              <a:off x="312225" y="4082525"/>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ethernet-</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output</a:t>
              </a:r>
              <a:endParaRPr b="1" sz="700">
                <a:latin typeface="Lato"/>
                <a:ea typeface="Lato"/>
                <a:cs typeface="Lato"/>
                <a:sym typeface="Lato"/>
              </a:endParaRPr>
            </a:p>
          </p:txBody>
        </p:sp>
        <p:sp>
          <p:nvSpPr>
            <p:cNvPr id="320" name="Google Shape;320;p21"/>
            <p:cNvSpPr/>
            <p:nvPr/>
          </p:nvSpPr>
          <p:spPr>
            <a:xfrm>
              <a:off x="42275" y="4595125"/>
              <a:ext cx="663600" cy="292500"/>
            </a:xfrm>
            <a:prstGeom prst="ellipse">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1"/>
            <p:cNvSpPr txBox="1"/>
            <p:nvPr/>
          </p:nvSpPr>
          <p:spPr>
            <a:xfrm>
              <a:off x="42275" y="4541250"/>
              <a:ext cx="66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interface-</a:t>
              </a:r>
              <a:endParaRPr b="1" sz="700">
                <a:latin typeface="Lato"/>
                <a:ea typeface="Lato"/>
                <a:cs typeface="Lato"/>
                <a:sym typeface="Lato"/>
              </a:endParaRPr>
            </a:p>
            <a:p>
              <a:pPr indent="0" lvl="0" marL="0" rtl="0" algn="ctr">
                <a:spcBef>
                  <a:spcPts val="0"/>
                </a:spcBef>
                <a:spcAft>
                  <a:spcPts val="0"/>
                </a:spcAft>
                <a:buNone/>
              </a:pPr>
              <a:r>
                <a:rPr b="1" lang="en" sz="700">
                  <a:latin typeface="Lato"/>
                  <a:ea typeface="Lato"/>
                  <a:cs typeface="Lato"/>
                  <a:sym typeface="Lato"/>
                </a:rPr>
                <a:t>output</a:t>
              </a:r>
              <a:endParaRPr b="1" sz="700">
                <a:latin typeface="Lato"/>
                <a:ea typeface="Lato"/>
                <a:cs typeface="Lato"/>
                <a:sym typeface="Lato"/>
              </a:endParaRPr>
            </a:p>
          </p:txBody>
        </p:sp>
        <p:sp>
          <p:nvSpPr>
            <p:cNvPr id="322" name="Google Shape;322;p21"/>
            <p:cNvSpPr/>
            <p:nvPr/>
          </p:nvSpPr>
          <p:spPr>
            <a:xfrm>
              <a:off x="1802075" y="2695038"/>
              <a:ext cx="663600" cy="2925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1"/>
            <p:cNvSpPr txBox="1"/>
            <p:nvPr/>
          </p:nvSpPr>
          <p:spPr>
            <a:xfrm>
              <a:off x="1802075" y="269503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mpls-input</a:t>
              </a:r>
              <a:endParaRPr b="1" sz="700">
                <a:latin typeface="Lato"/>
                <a:ea typeface="Lato"/>
                <a:cs typeface="Lato"/>
                <a:sym typeface="Lato"/>
              </a:endParaRPr>
            </a:p>
          </p:txBody>
        </p:sp>
        <p:cxnSp>
          <p:nvCxnSpPr>
            <p:cNvPr id="324" name="Google Shape;324;p21"/>
            <p:cNvCxnSpPr>
              <a:stCxn id="302" idx="0"/>
              <a:endCxn id="305" idx="2"/>
            </p:cNvCxnSpPr>
            <p:nvPr/>
          </p:nvCxnSpPr>
          <p:spPr>
            <a:xfrm flipH="1" rot="10800000">
              <a:off x="1357825" y="2058775"/>
              <a:ext cx="64200" cy="171900"/>
            </a:xfrm>
            <a:prstGeom prst="straightConnector1">
              <a:avLst/>
            </a:prstGeom>
            <a:noFill/>
            <a:ln cap="flat" cmpd="sng" w="19050">
              <a:solidFill>
                <a:schemeClr val="dk2"/>
              </a:solidFill>
              <a:prstDash val="solid"/>
              <a:round/>
              <a:headEnd len="med" w="med" type="stealth"/>
              <a:tailEnd len="med" w="med" type="none"/>
            </a:ln>
          </p:spPr>
        </p:cxnSp>
        <p:cxnSp>
          <p:nvCxnSpPr>
            <p:cNvPr id="325" name="Google Shape;325;p21"/>
            <p:cNvCxnSpPr>
              <a:stCxn id="309" idx="0"/>
              <a:endCxn id="302" idx="4"/>
            </p:cNvCxnSpPr>
            <p:nvPr/>
          </p:nvCxnSpPr>
          <p:spPr>
            <a:xfrm rot="10800000">
              <a:off x="1357675" y="2523150"/>
              <a:ext cx="64200" cy="171900"/>
            </a:xfrm>
            <a:prstGeom prst="straightConnector1">
              <a:avLst/>
            </a:prstGeom>
            <a:noFill/>
            <a:ln cap="flat" cmpd="sng" w="19050">
              <a:solidFill>
                <a:schemeClr val="dk2"/>
              </a:solidFill>
              <a:prstDash val="solid"/>
              <a:round/>
              <a:headEnd len="med" w="med" type="stealth"/>
              <a:tailEnd len="med" w="med" type="none"/>
            </a:ln>
          </p:spPr>
        </p:cxnSp>
        <p:cxnSp>
          <p:nvCxnSpPr>
            <p:cNvPr id="326" name="Google Shape;326;p21"/>
            <p:cNvCxnSpPr>
              <a:stCxn id="315" idx="0"/>
              <a:endCxn id="302" idx="4"/>
            </p:cNvCxnSpPr>
            <p:nvPr/>
          </p:nvCxnSpPr>
          <p:spPr>
            <a:xfrm flipH="1" rot="10800000">
              <a:off x="709875" y="2523138"/>
              <a:ext cx="648000" cy="171900"/>
            </a:xfrm>
            <a:prstGeom prst="straightConnector1">
              <a:avLst/>
            </a:prstGeom>
            <a:noFill/>
            <a:ln cap="flat" cmpd="sng" w="9525">
              <a:solidFill>
                <a:schemeClr val="dk2"/>
              </a:solidFill>
              <a:prstDash val="solid"/>
              <a:round/>
              <a:headEnd len="med" w="med" type="stealth"/>
              <a:tailEnd len="med" w="med" type="none"/>
            </a:ln>
          </p:spPr>
        </p:cxnSp>
        <p:cxnSp>
          <p:nvCxnSpPr>
            <p:cNvPr id="327" name="Google Shape;327;p21"/>
            <p:cNvCxnSpPr>
              <a:stCxn id="323" idx="0"/>
              <a:endCxn id="302" idx="4"/>
            </p:cNvCxnSpPr>
            <p:nvPr/>
          </p:nvCxnSpPr>
          <p:spPr>
            <a:xfrm rot="10800000">
              <a:off x="1357775" y="2523138"/>
              <a:ext cx="776100" cy="171900"/>
            </a:xfrm>
            <a:prstGeom prst="straightConnector1">
              <a:avLst/>
            </a:prstGeom>
            <a:noFill/>
            <a:ln cap="flat" cmpd="sng" w="9525">
              <a:solidFill>
                <a:schemeClr val="dk2"/>
              </a:solidFill>
              <a:prstDash val="solid"/>
              <a:round/>
              <a:headEnd len="med" w="med" type="stealth"/>
              <a:tailEnd len="med" w="med" type="none"/>
            </a:ln>
          </p:spPr>
        </p:cxnSp>
        <p:cxnSp>
          <p:nvCxnSpPr>
            <p:cNvPr id="328" name="Google Shape;328;p21"/>
            <p:cNvCxnSpPr>
              <a:stCxn id="317" idx="0"/>
              <a:endCxn id="315" idx="2"/>
            </p:cNvCxnSpPr>
            <p:nvPr/>
          </p:nvCxnSpPr>
          <p:spPr>
            <a:xfrm flipH="1" rot="10800000">
              <a:off x="374075" y="2987425"/>
              <a:ext cx="335700" cy="116100"/>
            </a:xfrm>
            <a:prstGeom prst="straightConnector1">
              <a:avLst/>
            </a:prstGeom>
            <a:noFill/>
            <a:ln cap="flat" cmpd="sng" w="9525">
              <a:solidFill>
                <a:schemeClr val="dk2"/>
              </a:solidFill>
              <a:prstDash val="solid"/>
              <a:round/>
              <a:headEnd len="med" w="med" type="stealth"/>
              <a:tailEnd len="med" w="med" type="none"/>
            </a:ln>
          </p:spPr>
        </p:cxnSp>
        <p:cxnSp>
          <p:nvCxnSpPr>
            <p:cNvPr id="329" name="Google Shape;329;p21"/>
            <p:cNvCxnSpPr>
              <a:stCxn id="302" idx="0"/>
              <a:endCxn id="307" idx="2"/>
            </p:cNvCxnSpPr>
            <p:nvPr/>
          </p:nvCxnSpPr>
          <p:spPr>
            <a:xfrm rot="10800000">
              <a:off x="709825" y="2058775"/>
              <a:ext cx="648000" cy="171900"/>
            </a:xfrm>
            <a:prstGeom prst="straightConnector1">
              <a:avLst/>
            </a:prstGeom>
            <a:noFill/>
            <a:ln cap="flat" cmpd="sng" w="9525">
              <a:solidFill>
                <a:schemeClr val="dk2"/>
              </a:solidFill>
              <a:prstDash val="solid"/>
              <a:round/>
              <a:headEnd len="med" w="med" type="stealth"/>
              <a:tailEnd len="med" w="med" type="none"/>
            </a:ln>
          </p:spPr>
        </p:cxnSp>
        <p:cxnSp>
          <p:nvCxnSpPr>
            <p:cNvPr id="330" name="Google Shape;330;p21"/>
            <p:cNvCxnSpPr>
              <a:stCxn id="311" idx="0"/>
              <a:endCxn id="309" idx="2"/>
            </p:cNvCxnSpPr>
            <p:nvPr/>
          </p:nvCxnSpPr>
          <p:spPr>
            <a:xfrm rot="10800000">
              <a:off x="1421875" y="2987600"/>
              <a:ext cx="0" cy="240300"/>
            </a:xfrm>
            <a:prstGeom prst="straightConnector1">
              <a:avLst/>
            </a:prstGeom>
            <a:noFill/>
            <a:ln cap="flat" cmpd="sng" w="19050">
              <a:solidFill>
                <a:schemeClr val="dk2"/>
              </a:solidFill>
              <a:prstDash val="solid"/>
              <a:round/>
              <a:headEnd len="med" w="med" type="stealth"/>
              <a:tailEnd len="med" w="med" type="none"/>
            </a:ln>
          </p:spPr>
        </p:cxnSp>
        <p:cxnSp>
          <p:nvCxnSpPr>
            <p:cNvPr id="331" name="Google Shape;331;p21"/>
            <p:cNvCxnSpPr>
              <a:stCxn id="300" idx="0"/>
              <a:endCxn id="311" idx="2"/>
            </p:cNvCxnSpPr>
            <p:nvPr/>
          </p:nvCxnSpPr>
          <p:spPr>
            <a:xfrm flipH="1" rot="10800000">
              <a:off x="963150" y="3520475"/>
              <a:ext cx="458700" cy="165900"/>
            </a:xfrm>
            <a:prstGeom prst="straightConnector1">
              <a:avLst/>
            </a:prstGeom>
            <a:noFill/>
            <a:ln cap="flat" cmpd="sng" w="19050">
              <a:solidFill>
                <a:schemeClr val="dk2"/>
              </a:solidFill>
              <a:prstDash val="solid"/>
              <a:round/>
              <a:headEnd len="med" w="med" type="stealth"/>
              <a:tailEnd len="med" w="med" type="none"/>
            </a:ln>
          </p:spPr>
        </p:cxnSp>
        <p:cxnSp>
          <p:nvCxnSpPr>
            <p:cNvPr id="332" name="Google Shape;332;p21"/>
            <p:cNvCxnSpPr>
              <a:stCxn id="318" idx="0"/>
              <a:endCxn id="300" idx="4"/>
            </p:cNvCxnSpPr>
            <p:nvPr/>
          </p:nvCxnSpPr>
          <p:spPr>
            <a:xfrm flipH="1" rot="10800000">
              <a:off x="644025" y="3978875"/>
              <a:ext cx="319200" cy="157500"/>
            </a:xfrm>
            <a:prstGeom prst="straightConnector1">
              <a:avLst/>
            </a:prstGeom>
            <a:noFill/>
            <a:ln cap="flat" cmpd="sng" w="19050">
              <a:solidFill>
                <a:schemeClr val="dk2"/>
              </a:solidFill>
              <a:prstDash val="solid"/>
              <a:round/>
              <a:headEnd len="med" w="med" type="stealth"/>
              <a:tailEnd len="med" w="med" type="none"/>
            </a:ln>
          </p:spPr>
        </p:cxnSp>
        <p:cxnSp>
          <p:nvCxnSpPr>
            <p:cNvPr id="333" name="Google Shape;333;p21"/>
            <p:cNvCxnSpPr>
              <a:stCxn id="320" idx="0"/>
              <a:endCxn id="318" idx="4"/>
            </p:cNvCxnSpPr>
            <p:nvPr/>
          </p:nvCxnSpPr>
          <p:spPr>
            <a:xfrm flipH="1" rot="10800000">
              <a:off x="374075" y="4428925"/>
              <a:ext cx="270000" cy="166200"/>
            </a:xfrm>
            <a:prstGeom prst="straightConnector1">
              <a:avLst/>
            </a:prstGeom>
            <a:noFill/>
            <a:ln cap="flat" cmpd="sng" w="19050">
              <a:solidFill>
                <a:schemeClr val="dk2"/>
              </a:solidFill>
              <a:prstDash val="solid"/>
              <a:round/>
              <a:headEnd len="med" w="med" type="stealth"/>
              <a:tailEnd len="med" w="med" type="none"/>
            </a:ln>
          </p:spPr>
        </p:cxnSp>
        <p:cxnSp>
          <p:nvCxnSpPr>
            <p:cNvPr id="334" name="Google Shape;334;p21"/>
            <p:cNvCxnSpPr>
              <a:stCxn id="313" idx="0"/>
              <a:endCxn id="311" idx="2"/>
            </p:cNvCxnSpPr>
            <p:nvPr/>
          </p:nvCxnSpPr>
          <p:spPr>
            <a:xfrm rot="10800000">
              <a:off x="1421975" y="3520550"/>
              <a:ext cx="441600" cy="180300"/>
            </a:xfrm>
            <a:prstGeom prst="straightConnector1">
              <a:avLst/>
            </a:prstGeom>
            <a:noFill/>
            <a:ln cap="flat" cmpd="sng" w="9525">
              <a:solidFill>
                <a:schemeClr val="dk2"/>
              </a:solidFill>
              <a:prstDash val="solid"/>
              <a:round/>
              <a:headEnd len="med" w="med" type="stealth"/>
              <a:tailEnd len="med" w="med" type="none"/>
            </a:ln>
          </p:spPr>
        </p:cxnSp>
        <p:sp>
          <p:nvSpPr>
            <p:cNvPr id="335" name="Google Shape;335;p21"/>
            <p:cNvSpPr/>
            <p:nvPr/>
          </p:nvSpPr>
          <p:spPr>
            <a:xfrm>
              <a:off x="1863575" y="3107788"/>
              <a:ext cx="663600" cy="2925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1"/>
            <p:cNvSpPr txBox="1"/>
            <p:nvPr/>
          </p:nvSpPr>
          <p:spPr>
            <a:xfrm>
              <a:off x="1863575" y="3107788"/>
              <a:ext cx="6636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latin typeface="Lato"/>
                  <a:ea typeface="Lato"/>
                  <a:cs typeface="Lato"/>
                  <a:sym typeface="Lato"/>
                </a:rPr>
                <a:t>...</a:t>
              </a:r>
              <a:endParaRPr b="1" sz="700">
                <a:latin typeface="Lato"/>
                <a:ea typeface="Lato"/>
                <a:cs typeface="Lato"/>
                <a:sym typeface="Lato"/>
              </a:endParaRPr>
            </a:p>
          </p:txBody>
        </p:sp>
        <p:cxnSp>
          <p:nvCxnSpPr>
            <p:cNvPr id="337" name="Google Shape;337;p21"/>
            <p:cNvCxnSpPr>
              <a:stCxn id="336" idx="0"/>
              <a:endCxn id="323" idx="2"/>
            </p:cNvCxnSpPr>
            <p:nvPr/>
          </p:nvCxnSpPr>
          <p:spPr>
            <a:xfrm rot="10800000">
              <a:off x="2133875" y="2987488"/>
              <a:ext cx="61500" cy="120300"/>
            </a:xfrm>
            <a:prstGeom prst="straightConnector1">
              <a:avLst/>
            </a:prstGeom>
            <a:noFill/>
            <a:ln cap="flat" cmpd="sng" w="9525">
              <a:solidFill>
                <a:schemeClr val="dk2"/>
              </a:solidFill>
              <a:prstDash val="solid"/>
              <a:round/>
              <a:headEnd len="med" w="med" type="stealth"/>
              <a:tailEnd len="med" w="med" type="none"/>
            </a:ln>
          </p:spPr>
        </p:cxnSp>
      </p:grpSp>
      <p:sp>
        <p:nvSpPr>
          <p:cNvPr id="338" name="Google Shape;338;p21"/>
          <p:cNvSpPr/>
          <p:nvPr/>
        </p:nvSpPr>
        <p:spPr>
          <a:xfrm>
            <a:off x="36575" y="1543775"/>
            <a:ext cx="2560775" cy="3438750"/>
          </a:xfrm>
          <a:custGeom>
            <a:rect b="b" l="l" r="r" t="t"/>
            <a:pathLst>
              <a:path extrusionOk="0" h="137550" w="102431">
                <a:moveTo>
                  <a:pt x="878" y="18731"/>
                </a:moveTo>
                <a:lnTo>
                  <a:pt x="19901" y="0"/>
                </a:lnTo>
                <a:lnTo>
                  <a:pt x="69361" y="4390"/>
                </a:lnTo>
                <a:lnTo>
                  <a:pt x="100090" y="49460"/>
                </a:lnTo>
                <a:lnTo>
                  <a:pt x="102431" y="83116"/>
                </a:lnTo>
                <a:lnTo>
                  <a:pt x="36290" y="131990"/>
                </a:lnTo>
                <a:lnTo>
                  <a:pt x="11707" y="137550"/>
                </a:lnTo>
                <a:lnTo>
                  <a:pt x="0" y="133746"/>
                </a:lnTo>
                <a:lnTo>
                  <a:pt x="0" y="29266"/>
                </a:lnTo>
                <a:close/>
              </a:path>
            </a:pathLst>
          </a:custGeom>
          <a:solidFill>
            <a:srgbClr val="FFFFFF">
              <a:alpha val="74860"/>
            </a:srgbClr>
          </a:solidFill>
          <a:ln>
            <a:noFill/>
          </a:ln>
        </p:spPr>
      </p:sp>
      <p:sp>
        <p:nvSpPr>
          <p:cNvPr id="339" name="Google Shape;339;p21"/>
          <p:cNvSpPr txBox="1"/>
          <p:nvPr>
            <p:ph idx="1" type="body"/>
          </p:nvPr>
        </p:nvSpPr>
        <p:spPr>
          <a:xfrm>
            <a:off x="2473425" y="1211350"/>
            <a:ext cx="6321600" cy="36102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00FF00"/>
                </a:solidFill>
                <a:latin typeface="Consolas"/>
                <a:ea typeface="Consolas"/>
                <a:cs typeface="Consolas"/>
                <a:sym typeface="Consolas"/>
              </a:rPr>
              <a:t>pim@defra0</a:t>
            </a:r>
            <a:r>
              <a:rPr b="1" lang="en" sz="1100">
                <a:solidFill>
                  <a:schemeClr val="lt1"/>
                </a:solidFill>
                <a:latin typeface="Consolas"/>
                <a:ea typeface="Consolas"/>
                <a:cs typeface="Consolas"/>
                <a:sym typeface="Consolas"/>
              </a:rPr>
              <a:t>:~$ birdc show route count</a:t>
            </a:r>
            <a:endParaRPr b="1" sz="1100">
              <a:solidFill>
                <a:schemeClr val="lt1"/>
              </a:solidFill>
              <a:latin typeface="Consolas"/>
              <a:ea typeface="Consolas"/>
              <a:cs typeface="Consolas"/>
              <a:sym typeface="Consolas"/>
            </a:endParaRPr>
          </a:p>
          <a:p>
            <a:pPr indent="0" lvl="0" marL="0" rtl="0" algn="l">
              <a:spcBef>
                <a:spcPts val="200"/>
              </a:spcBef>
              <a:spcAft>
                <a:spcPts val="0"/>
              </a:spcAft>
              <a:buClr>
                <a:schemeClr val="dk2"/>
              </a:buClr>
              <a:buSzPts val="1100"/>
              <a:buFont typeface="Arial"/>
              <a:buNone/>
            </a:pPr>
            <a:r>
              <a:rPr b="1" lang="en" sz="1100">
                <a:solidFill>
                  <a:schemeClr val="lt1"/>
                </a:solidFill>
                <a:latin typeface="Consolas"/>
                <a:ea typeface="Consolas"/>
                <a:cs typeface="Consolas"/>
                <a:sym typeface="Consolas"/>
              </a:rPr>
              <a:t>BIRD 2.0.7 ready.</a:t>
            </a:r>
            <a:endParaRPr b="1" sz="1100">
              <a:solidFill>
                <a:schemeClr val="lt1"/>
              </a:solidFill>
              <a:latin typeface="Consolas"/>
              <a:ea typeface="Consolas"/>
              <a:cs typeface="Consolas"/>
              <a:sym typeface="Consolas"/>
            </a:endParaRPr>
          </a:p>
          <a:p>
            <a:pPr indent="0" lvl="0" marL="0" rtl="0" algn="l">
              <a:spcBef>
                <a:spcPts val="200"/>
              </a:spcBef>
              <a:spcAft>
                <a:spcPts val="0"/>
              </a:spcAft>
              <a:buClr>
                <a:schemeClr val="dk2"/>
              </a:buClr>
              <a:buSzPts val="1100"/>
              <a:buFont typeface="Arial"/>
              <a:buNone/>
            </a:pPr>
            <a:r>
              <a:rPr b="1" lang="en" sz="1100">
                <a:solidFill>
                  <a:schemeClr val="lt1"/>
                </a:solidFill>
                <a:latin typeface="Consolas"/>
                <a:ea typeface="Consolas"/>
                <a:cs typeface="Consolas"/>
                <a:sym typeface="Consolas"/>
              </a:rPr>
              <a:t>8018726 of 8018726 routes for 907513 networks in table master4</a:t>
            </a:r>
            <a:endParaRPr b="1" sz="1100">
              <a:solidFill>
                <a:schemeClr val="lt1"/>
              </a:solidFill>
              <a:latin typeface="Consolas"/>
              <a:ea typeface="Consolas"/>
              <a:cs typeface="Consolas"/>
              <a:sym typeface="Consolas"/>
            </a:endParaRPr>
          </a:p>
          <a:p>
            <a:pPr indent="0" lvl="0" marL="0" rtl="0" algn="l">
              <a:spcBef>
                <a:spcPts val="200"/>
              </a:spcBef>
              <a:spcAft>
                <a:spcPts val="0"/>
              </a:spcAft>
              <a:buClr>
                <a:schemeClr val="dk2"/>
              </a:buClr>
              <a:buSzPts val="1100"/>
              <a:buFont typeface="Arial"/>
              <a:buNone/>
            </a:pPr>
            <a:r>
              <a:rPr b="1" lang="en" sz="1100">
                <a:solidFill>
                  <a:schemeClr val="lt1"/>
                </a:solidFill>
                <a:latin typeface="Consolas"/>
                <a:ea typeface="Consolas"/>
                <a:cs typeface="Consolas"/>
                <a:sym typeface="Consolas"/>
              </a:rPr>
              <a:t>1467252 of 1467252 routes for 144687 networks in table master6</a:t>
            </a:r>
            <a:endParaRPr b="1" sz="1100">
              <a:solidFill>
                <a:schemeClr val="lt1"/>
              </a:solidFill>
              <a:latin typeface="Consolas"/>
              <a:ea typeface="Consolas"/>
              <a:cs typeface="Consolas"/>
              <a:sym typeface="Consolas"/>
            </a:endParaRPr>
          </a:p>
          <a:p>
            <a:pPr indent="0" lvl="0" marL="0" rtl="0" algn="l">
              <a:spcBef>
                <a:spcPts val="200"/>
              </a:spcBef>
              <a:spcAft>
                <a:spcPts val="0"/>
              </a:spcAft>
              <a:buClr>
                <a:schemeClr val="dk2"/>
              </a:buClr>
              <a:buSzPts val="1100"/>
              <a:buFont typeface="Arial"/>
              <a:buNone/>
            </a:pPr>
            <a:r>
              <a:rPr b="1" lang="en" sz="1100">
                <a:solidFill>
                  <a:schemeClr val="lt1"/>
                </a:solidFill>
                <a:latin typeface="Consolas"/>
                <a:ea typeface="Consolas"/>
                <a:cs typeface="Consolas"/>
                <a:sym typeface="Consolas"/>
              </a:rPr>
              <a:t>523590 of 523590 routes for 261795 networks in table t_roa4</a:t>
            </a:r>
            <a:endParaRPr b="1" sz="1100">
              <a:solidFill>
                <a:schemeClr val="lt1"/>
              </a:solidFill>
              <a:latin typeface="Consolas"/>
              <a:ea typeface="Consolas"/>
              <a:cs typeface="Consolas"/>
              <a:sym typeface="Consolas"/>
            </a:endParaRPr>
          </a:p>
          <a:p>
            <a:pPr indent="0" lvl="0" marL="0" rtl="0" algn="l">
              <a:spcBef>
                <a:spcPts val="200"/>
              </a:spcBef>
              <a:spcAft>
                <a:spcPts val="0"/>
              </a:spcAft>
              <a:buClr>
                <a:schemeClr val="dk2"/>
              </a:buClr>
              <a:buSzPts val="1100"/>
              <a:buFont typeface="Arial"/>
              <a:buNone/>
            </a:pPr>
            <a:r>
              <a:rPr b="1" lang="en" sz="1100">
                <a:solidFill>
                  <a:schemeClr val="lt1"/>
                </a:solidFill>
                <a:latin typeface="Consolas"/>
                <a:ea typeface="Consolas"/>
                <a:cs typeface="Consolas"/>
                <a:sym typeface="Consolas"/>
              </a:rPr>
              <a:t>105464 of 105464 routes for 52732 networks in table t_roa6</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chemeClr val="lt1"/>
                </a:solidFill>
                <a:latin typeface="Consolas"/>
                <a:ea typeface="Consolas"/>
                <a:cs typeface="Consolas"/>
                <a:sym typeface="Consolas"/>
              </a:rPr>
              <a:t>Total: 10115032 of 10115032 routes for 1366727 networks in 4 tables</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rgbClr val="00FF00"/>
                </a:solidFill>
                <a:latin typeface="Consolas"/>
                <a:ea typeface="Consolas"/>
                <a:cs typeface="Consolas"/>
                <a:sym typeface="Consolas"/>
              </a:rPr>
              <a:t>pim@defra0</a:t>
            </a:r>
            <a:r>
              <a:rPr b="1" lang="en" sz="1100">
                <a:solidFill>
                  <a:schemeClr val="lt1"/>
                </a:solidFill>
                <a:latin typeface="Consolas"/>
                <a:ea typeface="Consolas"/>
                <a:cs typeface="Consolas"/>
                <a:sym typeface="Consolas"/>
              </a:rPr>
              <a:t>:~$ birdc show ospf neighbor ospf6</a:t>
            </a:r>
            <a:endParaRPr b="1" sz="1100">
              <a:solidFill>
                <a:schemeClr val="lt1"/>
              </a:solidFill>
              <a:latin typeface="Consolas"/>
              <a:ea typeface="Consolas"/>
              <a:cs typeface="Consolas"/>
              <a:sym typeface="Consolas"/>
            </a:endParaRPr>
          </a:p>
          <a:p>
            <a:pPr indent="0" lvl="0" marL="0" rtl="0" algn="l">
              <a:spcBef>
                <a:spcPts val="200"/>
              </a:spcBef>
              <a:spcAft>
                <a:spcPts val="0"/>
              </a:spcAft>
              <a:buClr>
                <a:schemeClr val="dk2"/>
              </a:buClr>
              <a:buSzPts val="1100"/>
              <a:buFont typeface="Arial"/>
              <a:buNone/>
            </a:pPr>
            <a:r>
              <a:rPr b="1" lang="en" sz="1100">
                <a:solidFill>
                  <a:schemeClr val="lt1"/>
                </a:solidFill>
                <a:latin typeface="Consolas"/>
                <a:ea typeface="Consolas"/>
                <a:cs typeface="Consolas"/>
                <a:sym typeface="Consolas"/>
              </a:rPr>
              <a:t>BIRD 2.0.7 ready.</a:t>
            </a:r>
            <a:endParaRPr b="1" sz="1100">
              <a:solidFill>
                <a:schemeClr val="lt1"/>
              </a:solidFill>
              <a:latin typeface="Consolas"/>
              <a:ea typeface="Consolas"/>
              <a:cs typeface="Consolas"/>
              <a:sym typeface="Consolas"/>
            </a:endParaRPr>
          </a:p>
          <a:p>
            <a:pPr indent="0" lvl="0" marL="0" rtl="0" algn="l">
              <a:spcBef>
                <a:spcPts val="200"/>
              </a:spcBef>
              <a:spcAft>
                <a:spcPts val="0"/>
              </a:spcAft>
              <a:buClr>
                <a:schemeClr val="dk2"/>
              </a:buClr>
              <a:buSzPts val="1100"/>
              <a:buFont typeface="Arial"/>
              <a:buNone/>
            </a:pPr>
            <a:r>
              <a:rPr b="1" lang="en" sz="1100">
                <a:solidFill>
                  <a:schemeClr val="lt1"/>
                </a:solidFill>
                <a:latin typeface="Consolas"/>
                <a:ea typeface="Consolas"/>
                <a:cs typeface="Consolas"/>
                <a:sym typeface="Consolas"/>
              </a:rPr>
              <a:t>ospf6:</a:t>
            </a:r>
            <a:endParaRPr b="1" sz="1100">
              <a:solidFill>
                <a:schemeClr val="lt1"/>
              </a:solidFill>
              <a:latin typeface="Consolas"/>
              <a:ea typeface="Consolas"/>
              <a:cs typeface="Consolas"/>
              <a:sym typeface="Consolas"/>
            </a:endParaRPr>
          </a:p>
          <a:p>
            <a:pPr indent="0" lvl="0" marL="0" rtl="0" algn="l">
              <a:spcBef>
                <a:spcPts val="200"/>
              </a:spcBef>
              <a:spcAft>
                <a:spcPts val="0"/>
              </a:spcAft>
              <a:buClr>
                <a:schemeClr val="dk2"/>
              </a:buClr>
              <a:buSzPts val="1100"/>
              <a:buFont typeface="Arial"/>
              <a:buNone/>
            </a:pPr>
            <a:r>
              <a:rPr b="1" lang="en" sz="1100">
                <a:solidFill>
                  <a:schemeClr val="lt1"/>
                </a:solidFill>
                <a:latin typeface="Consolas"/>
                <a:ea typeface="Consolas"/>
                <a:cs typeface="Consolas"/>
                <a:sym typeface="Consolas"/>
              </a:rPr>
              <a:t>Router ID    Pri      State    DTime  Interface  Router IP</a:t>
            </a:r>
            <a:endParaRPr b="1" sz="1100">
              <a:solidFill>
                <a:schemeClr val="lt1"/>
              </a:solidFill>
              <a:latin typeface="Consolas"/>
              <a:ea typeface="Consolas"/>
              <a:cs typeface="Consolas"/>
              <a:sym typeface="Consolas"/>
            </a:endParaRPr>
          </a:p>
          <a:p>
            <a:pPr indent="0" lvl="0" marL="0" rtl="0" algn="l">
              <a:spcBef>
                <a:spcPts val="200"/>
              </a:spcBef>
              <a:spcAft>
                <a:spcPts val="0"/>
              </a:spcAft>
              <a:buClr>
                <a:schemeClr val="dk2"/>
              </a:buClr>
              <a:buSzPts val="1100"/>
              <a:buFont typeface="Arial"/>
              <a:buNone/>
            </a:pPr>
            <a:r>
              <a:rPr b="1" lang="en" sz="1100">
                <a:solidFill>
                  <a:schemeClr val="lt1"/>
                </a:solidFill>
                <a:latin typeface="Consolas"/>
                <a:ea typeface="Consolas"/>
                <a:cs typeface="Consolas"/>
                <a:sym typeface="Consolas"/>
              </a:rPr>
              <a:t>194.1.163.7    1   Full/PtP   30.715  xe1-3.100  fe80::6a05:caff:fe32:3e49</a:t>
            </a:r>
            <a:endParaRPr b="1" sz="1100">
              <a:solidFill>
                <a:schemeClr val="lt1"/>
              </a:solidFill>
              <a:latin typeface="Consolas"/>
              <a:ea typeface="Consolas"/>
              <a:cs typeface="Consolas"/>
              <a:sym typeface="Consolas"/>
            </a:endParaRPr>
          </a:p>
          <a:p>
            <a:pPr indent="0" lvl="0" marL="0" rtl="0" algn="l">
              <a:spcBef>
                <a:spcPts val="200"/>
              </a:spcBef>
              <a:spcAft>
                <a:spcPts val="0"/>
              </a:spcAft>
              <a:buNone/>
            </a:pPr>
            <a:r>
              <a:rPr b="1" lang="en" sz="1100">
                <a:solidFill>
                  <a:schemeClr val="lt1"/>
                </a:solidFill>
                <a:latin typeface="Consolas"/>
                <a:ea typeface="Consolas"/>
                <a:cs typeface="Consolas"/>
                <a:sym typeface="Consolas"/>
              </a:rPr>
              <a:t>194.1.163.34   1   Full/PtP   35.056  xe1-2.200  fe80::6a05:caff:fe32:45ae</a:t>
            </a:r>
            <a:endParaRPr b="1" sz="1100">
              <a:solidFill>
                <a:schemeClr val="lt1"/>
              </a:solidFill>
              <a:latin typeface="Consolas"/>
              <a:ea typeface="Consolas"/>
              <a:cs typeface="Consolas"/>
              <a:sym typeface="Consolas"/>
            </a:endParaRPr>
          </a:p>
          <a:p>
            <a:pPr indent="0" lvl="0" marL="0" rtl="0" algn="l">
              <a:spcBef>
                <a:spcPts val="200"/>
              </a:spcBef>
              <a:spcAft>
                <a:spcPts val="200"/>
              </a:spcAft>
              <a:buNone/>
            </a:pPr>
            <a:r>
              <a:rPr b="1" lang="en" sz="1100">
                <a:solidFill>
                  <a:schemeClr val="lt1"/>
                </a:solidFill>
                <a:latin typeface="Consolas"/>
                <a:ea typeface="Consolas"/>
                <a:cs typeface="Consolas"/>
                <a:sym typeface="Consolas"/>
              </a:rPr>
              <a:t>194.1.163.140  1   Full/DR    37.944  xe1-1.2006 fe80::5054:ff:feb0:442c</a:t>
            </a:r>
            <a:endParaRPr b="1" sz="1100">
              <a:solidFill>
                <a:schemeClr val="lt1"/>
              </a:solidFill>
              <a:latin typeface="Consolas"/>
              <a:ea typeface="Consolas"/>
              <a:cs typeface="Consolas"/>
              <a:sym typeface="Consolas"/>
            </a:endParaRPr>
          </a:p>
        </p:txBody>
      </p:sp>
      <p:sp>
        <p:nvSpPr>
          <p:cNvPr id="340" name="Google Shape;340;p21"/>
          <p:cNvSpPr txBox="1"/>
          <p:nvPr/>
        </p:nvSpPr>
        <p:spPr>
          <a:xfrm rot="1679973">
            <a:off x="1294627" y="1459344"/>
            <a:ext cx="1275495" cy="554012"/>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latin typeface="Lato"/>
                <a:ea typeface="Lato"/>
                <a:cs typeface="Lato"/>
                <a:sym typeface="Lato"/>
              </a:rPr>
              <a:t>Converges full BGP table in 7s</a:t>
            </a:r>
            <a:endParaRPr b="1" sz="1200">
              <a:solidFill>
                <a:schemeClr val="dk1"/>
              </a:solidFill>
              <a:latin typeface="Lato"/>
              <a:ea typeface="Lato"/>
              <a:cs typeface="Lato"/>
              <a:sym typeface="Lato"/>
            </a:endParaRPr>
          </a:p>
        </p:txBody>
      </p:sp>
      <p:sp>
        <p:nvSpPr>
          <p:cNvPr id="341" name="Google Shape;341;p21"/>
          <p:cNvSpPr/>
          <p:nvPr/>
        </p:nvSpPr>
        <p:spPr>
          <a:xfrm>
            <a:off x="2055700" y="1384659"/>
            <a:ext cx="417725" cy="245650"/>
          </a:xfrm>
          <a:custGeom>
            <a:rect b="b" l="l" r="r" t="t"/>
            <a:pathLst>
              <a:path extrusionOk="0" h="9826" w="16709">
                <a:moveTo>
                  <a:pt x="0" y="9826"/>
                </a:moveTo>
                <a:cubicBezTo>
                  <a:pt x="1510" y="8316"/>
                  <a:pt x="6274" y="2311"/>
                  <a:pt x="9059" y="767"/>
                </a:cubicBezTo>
                <a:cubicBezTo>
                  <a:pt x="11844" y="-776"/>
                  <a:pt x="15434" y="599"/>
                  <a:pt x="16709" y="565"/>
                </a:cubicBezTo>
              </a:path>
            </a:pathLst>
          </a:custGeom>
          <a:noFill/>
          <a:ln cap="flat" cmpd="sng" w="19050">
            <a:solidFill>
              <a:schemeClr val="dk1"/>
            </a:solidFill>
            <a:prstDash val="solid"/>
            <a:round/>
            <a:headEnd len="med" w="med" type="none"/>
            <a:tailEnd len="med" w="med" type="triangle"/>
          </a:ln>
        </p:spPr>
      </p:sp>
      <p:sp>
        <p:nvSpPr>
          <p:cNvPr id="342" name="Google Shape;342;p21"/>
          <p:cNvSpPr txBox="1"/>
          <p:nvPr/>
        </p:nvSpPr>
        <p:spPr>
          <a:xfrm>
            <a:off x="8795025" y="4710700"/>
            <a:ext cx="32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a:t>
            </a:r>
            <a:endParaRPr>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